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62" r:id="rId7"/>
    <p:sldId id="304" r:id="rId8"/>
    <p:sldId id="305" r:id="rId9"/>
    <p:sldId id="313" r:id="rId10"/>
    <p:sldId id="294" r:id="rId11"/>
    <p:sldId id="295" r:id="rId12"/>
    <p:sldId id="263" r:id="rId13"/>
    <p:sldId id="265" r:id="rId14"/>
    <p:sldId id="300" r:id="rId15"/>
    <p:sldId id="306" r:id="rId16"/>
    <p:sldId id="266" r:id="rId17"/>
    <p:sldId id="301" r:id="rId18"/>
    <p:sldId id="264" r:id="rId19"/>
    <p:sldId id="258" r:id="rId20"/>
    <p:sldId id="267" r:id="rId21"/>
    <p:sldId id="268" r:id="rId22"/>
    <p:sldId id="299" r:id="rId23"/>
    <p:sldId id="293" r:id="rId24"/>
    <p:sldId id="302" r:id="rId25"/>
    <p:sldId id="307" r:id="rId26"/>
    <p:sldId id="303" r:id="rId27"/>
    <p:sldId id="275" r:id="rId28"/>
    <p:sldId id="270" r:id="rId29"/>
    <p:sldId id="271"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ED15"/>
    <a:srgbClr val="004990"/>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3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A611-4298-4532-B03E-6BBBA62EA9FB}"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F8ACE-5627-4964-9D2E-CFD603DE9DEF}" type="slidenum">
              <a:rPr lang="en-US" smtClean="0"/>
              <a:t>‹#›</a:t>
            </a:fld>
            <a:endParaRPr lang="en-US"/>
          </a:p>
        </p:txBody>
      </p:sp>
    </p:spTree>
    <p:extLst>
      <p:ext uri="{BB962C8B-B14F-4D97-AF65-F5344CB8AC3E}">
        <p14:creationId xmlns:p14="http://schemas.microsoft.com/office/powerpoint/2010/main" val="370690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plytexas.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nursingcas.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enursing@shsu.ed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1</a:t>
            </a:fld>
            <a:endParaRPr lang="en-US"/>
          </a:p>
        </p:txBody>
      </p:sp>
    </p:spTree>
    <p:extLst>
      <p:ext uri="{BB962C8B-B14F-4D97-AF65-F5344CB8AC3E}">
        <p14:creationId xmlns:p14="http://schemas.microsoft.com/office/powerpoint/2010/main" val="688979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have a two step application process to apply to the School of Nursing.</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first step is to apply to SHSU through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www.applytexas.org</a:t>
            </a:r>
            <a:r>
              <a:rPr lang="en-US" sz="1800">
                <a:effectLst/>
                <a:latin typeface="Calibri" panose="020F0502020204030204" pitchFamily="34" charset="0"/>
                <a:ea typeface="Calibri" panose="020F0502020204030204" pitchFamily="34" charset="0"/>
                <a:cs typeface="Times New Roman" panose="02020603050405020304" pitchFamily="18" charset="0"/>
              </a:rPr>
              <a:t> for the semester you wish to begin taking courses at SHSU</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Students cannot apply as a Nursing major since you have to be accepted to join the School of Nursing</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Apply for the semester you wish to start, as a transfer public health major-</a:t>
            </a:r>
            <a:r>
              <a:rPr lang="en-US" sz="1800" err="1">
                <a:effectLst/>
                <a:latin typeface="Calibri" panose="020F0502020204030204" pitchFamily="34" charset="0"/>
                <a:ea typeface="Calibri" panose="020F0502020204030204" pitchFamily="34" charset="0"/>
                <a:cs typeface="Times New Roman" panose="02020603050405020304" pitchFamily="18" charset="0"/>
              </a:rPr>
              <a:t>pre-nursing</a:t>
            </a:r>
            <a:r>
              <a:rPr lang="en-US" sz="1800">
                <a:effectLst/>
                <a:latin typeface="Calibri" panose="020F0502020204030204" pitchFamily="34" charset="0"/>
                <a:ea typeface="Calibri" panose="020F0502020204030204" pitchFamily="34" charset="0"/>
                <a:cs typeface="Times New Roman" panose="02020603050405020304" pitchFamily="18" charset="0"/>
              </a:rPr>
              <a:t> concentration. </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After you are accepted to SHSU, you can apply to our nursing program through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www.nursingcas.org</a:t>
            </a:r>
            <a:r>
              <a:rPr lang="en-US" sz="1800">
                <a:effectLst/>
                <a:latin typeface="Calibri" panose="020F0502020204030204" pitchFamily="34" charset="0"/>
                <a:ea typeface="Calibri" panose="020F0502020204030204" pitchFamily="34" charset="0"/>
                <a:cs typeface="Times New Roman" panose="02020603050405020304" pitchFamily="18" charset="0"/>
              </a:rPr>
              <a:t> when the application opens.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Please make sure to read the directions in the </a:t>
            </a:r>
            <a:r>
              <a:rPr lang="en-US" sz="1800" err="1">
                <a:effectLst/>
                <a:latin typeface="Calibri" panose="020F0502020204030204" pitchFamily="34" charset="0"/>
                <a:ea typeface="Calibri" panose="020F0502020204030204" pitchFamily="34" charset="0"/>
                <a:cs typeface="Times New Roman" panose="02020603050405020304" pitchFamily="18" charset="0"/>
              </a:rPr>
              <a:t>nursingcas</a:t>
            </a:r>
            <a:r>
              <a:rPr lang="en-US" sz="1800">
                <a:effectLst/>
                <a:latin typeface="Calibri" panose="020F0502020204030204" pitchFamily="34" charset="0"/>
                <a:ea typeface="Calibri" panose="020F0502020204030204" pitchFamily="34" charset="0"/>
                <a:cs typeface="Times New Roman" panose="02020603050405020304" pitchFamily="18" charset="0"/>
              </a:rPr>
              <a:t> portal as we don’t want you to be disqualified from not following the instructions.</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You will fill out the application, enter in all college coursework, send official transcripts from all accredited institutions attended to </a:t>
            </a:r>
            <a:r>
              <a:rPr lang="en-US" sz="1800" err="1">
                <a:effectLst/>
                <a:latin typeface="Calibri" panose="020F0502020204030204" pitchFamily="34" charset="0"/>
                <a:ea typeface="Calibri" panose="020F0502020204030204" pitchFamily="34" charset="0"/>
                <a:cs typeface="Times New Roman" panose="02020603050405020304" pitchFamily="18" charset="0"/>
              </a:rPr>
              <a:t>nursingcas</a:t>
            </a:r>
            <a:r>
              <a:rPr lang="en-US" sz="1800">
                <a:effectLst/>
                <a:latin typeface="Calibri" panose="020F0502020204030204" pitchFamily="34" charset="0"/>
                <a:ea typeface="Calibri" panose="020F0502020204030204" pitchFamily="34" charset="0"/>
                <a:cs typeface="Times New Roman" panose="02020603050405020304" pitchFamily="18" charset="0"/>
              </a:rPr>
              <a:t> for review and upload 1 TEAS Individual Performance Profile</a:t>
            </a:r>
          </a:p>
          <a:p>
            <a:pPr marL="628650" lvl="1" indent="-171450">
              <a:buFont typeface="Arial" panose="020B0604020202020204" pitchFamily="34" charset="0"/>
              <a:buChar char="•"/>
            </a:pPr>
            <a:r>
              <a:rPr lang="en-US">
                <a:effectLst/>
                <a:latin typeface="Calibri" panose="020F0502020204030204" pitchFamily="34" charset="0"/>
                <a:cs typeface="Times New Roman" panose="02020603050405020304" pitchFamily="18" charset="0"/>
              </a:rPr>
              <a:t>Many times students ask if they have to send official transcripts to </a:t>
            </a:r>
            <a:r>
              <a:rPr lang="en-US" err="1">
                <a:effectLst/>
                <a:latin typeface="Calibri" panose="020F0502020204030204" pitchFamily="34" charset="0"/>
                <a:cs typeface="Times New Roman" panose="02020603050405020304" pitchFamily="18" charset="0"/>
              </a:rPr>
              <a:t>NursingCAS</a:t>
            </a:r>
            <a:r>
              <a:rPr lang="en-US">
                <a:effectLst/>
                <a:latin typeface="Calibri" panose="020F0502020204030204" pitchFamily="34" charset="0"/>
                <a:cs typeface="Times New Roman" panose="02020603050405020304" pitchFamily="18" charset="0"/>
              </a:rPr>
              <a:t> even if they already sent them to Sam or they are a Sam student</a:t>
            </a:r>
          </a:p>
          <a:p>
            <a:pPr marL="1085850" lvl="2" indent="-171450">
              <a:buFont typeface="Arial" panose="020B0604020202020204" pitchFamily="34" charset="0"/>
              <a:buChar char="•"/>
            </a:pPr>
            <a:r>
              <a:rPr lang="en-US">
                <a:effectLst/>
                <a:latin typeface="Calibri" panose="020F0502020204030204" pitchFamily="34" charset="0"/>
                <a:cs typeface="Times New Roman" panose="02020603050405020304" pitchFamily="18" charset="0"/>
              </a:rPr>
              <a:t>Yes, yes you do, the application itself has to verify you have meet minimum requirement and if you do not send those transcripts by the application deadline you will not be verified and you will be automatically denied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will have an application information session starting next month so we will go into more detail about the specifics of the </a:t>
            </a:r>
            <a:r>
              <a:rPr lang="en-US" sz="1800" err="1">
                <a:effectLst/>
                <a:latin typeface="Calibri" panose="020F0502020204030204" pitchFamily="34" charset="0"/>
                <a:ea typeface="Calibri" panose="020F0502020204030204" pitchFamily="34" charset="0"/>
                <a:cs typeface="Times New Roman" panose="02020603050405020304" pitchFamily="18" charset="0"/>
              </a:rPr>
              <a:t>nursingcas</a:t>
            </a:r>
            <a:r>
              <a:rPr lang="en-US" sz="1800">
                <a:effectLst/>
                <a:latin typeface="Calibri" panose="020F0502020204030204" pitchFamily="34" charset="0"/>
                <a:ea typeface="Calibri" panose="020F0502020204030204" pitchFamily="34" charset="0"/>
                <a:cs typeface="Times New Roman" panose="02020603050405020304" pitchFamily="18" charset="0"/>
              </a:rPr>
              <a:t> application and answer any questions you may have.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18</a:t>
            </a:fld>
            <a:endParaRPr lang="en-US"/>
          </a:p>
        </p:txBody>
      </p:sp>
    </p:spTree>
    <p:extLst>
      <p:ext uri="{BB962C8B-B14F-4D97-AF65-F5344CB8AC3E}">
        <p14:creationId xmlns:p14="http://schemas.microsoft.com/office/powerpoint/2010/main" val="350218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the curriculum for the RN to BSN program</a:t>
            </a:r>
          </a:p>
          <a:p>
            <a:pPr marL="171450" indent="-171450">
              <a:buFont typeface="Arial" panose="020B0604020202020204" pitchFamily="34" charset="0"/>
              <a:buChar char="•"/>
            </a:pPr>
            <a:r>
              <a:rPr lang="en-US"/>
              <a:t>The italicized courses are non-clinical and can be taken as a joint admitted courses, the clinical courses cannot be taken until the completion of the ADN program.</a:t>
            </a:r>
          </a:p>
          <a:p>
            <a:pPr marL="171450" indent="-171450">
              <a:buFont typeface="Arial" panose="020B0604020202020204" pitchFamily="34" charset="0"/>
              <a:buChar char="•"/>
            </a:pPr>
            <a:r>
              <a:rPr lang="en-US"/>
              <a:t>Most students ask I took clinicals in my ADN program do I have to take them again?</a:t>
            </a:r>
          </a:p>
          <a:p>
            <a:pPr marL="628650" lvl="1" indent="-171450">
              <a:buFont typeface="Arial" panose="020B0604020202020204" pitchFamily="34" charset="0"/>
              <a:buChar char="•"/>
            </a:pPr>
            <a:r>
              <a:rPr lang="en-US"/>
              <a:t>These clinical courses are not like the ones you took during your ADN program, they are project based and most of our students complete them through their jobs. </a:t>
            </a:r>
          </a:p>
        </p:txBody>
      </p:sp>
      <p:sp>
        <p:nvSpPr>
          <p:cNvPr id="4" name="Slide Number Placeholder 3"/>
          <p:cNvSpPr>
            <a:spLocks noGrp="1"/>
          </p:cNvSpPr>
          <p:nvPr>
            <p:ph type="sldNum" sz="quarter" idx="5"/>
          </p:nvPr>
        </p:nvSpPr>
        <p:spPr/>
        <p:txBody>
          <a:bodyPr/>
          <a:lstStyle/>
          <a:p>
            <a:fld id="{EA4F8ACE-5627-4964-9D2E-CFD603DE9DEF}" type="slidenum">
              <a:rPr lang="en-US" smtClean="0"/>
              <a:t>24</a:t>
            </a:fld>
            <a:endParaRPr lang="en-US"/>
          </a:p>
        </p:txBody>
      </p:sp>
    </p:spTree>
    <p:extLst>
      <p:ext uri="{BB962C8B-B14F-4D97-AF65-F5344CB8AC3E}">
        <p14:creationId xmlns:p14="http://schemas.microsoft.com/office/powerpoint/2010/main" val="23106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cost of the last 62 hours of the BSN and LVN-BSN programs is approximately $30,000 with tuition and fees. </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RN-BSN program is approximately $13,500 since there are only 30 hours of NURS courses</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These numbers to do not include the cost of the lower level courses required for these program. </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encourage students to apply for FAFSA for possible grants and/or loans as well as Scholarships4Kats</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Scholarships4Kats is located in your </a:t>
            </a:r>
            <a:r>
              <a:rPr lang="en-US" sz="1800" err="1">
                <a:effectLst/>
                <a:latin typeface="Calibri" panose="020F0502020204030204" pitchFamily="34" charset="0"/>
                <a:ea typeface="Calibri" panose="020F0502020204030204" pitchFamily="34" charset="0"/>
                <a:cs typeface="Times New Roman" panose="02020603050405020304" pitchFamily="18" charset="0"/>
              </a:rPr>
              <a:t>mySam</a:t>
            </a:r>
            <a:r>
              <a:rPr lang="en-US" sz="1800">
                <a:effectLst/>
                <a:latin typeface="Calibri" panose="020F0502020204030204" pitchFamily="34" charset="0"/>
                <a:ea typeface="Calibri" panose="020F0502020204030204" pitchFamily="34" charset="0"/>
                <a:cs typeface="Times New Roman" panose="02020603050405020304" pitchFamily="18" charset="0"/>
              </a:rPr>
              <a:t> account, and you complete 1 application and select the different scholarships you want to apply for.  It is really neat because you don’t have to complete a new application for each scholarship, you only do one and select the ones to apply for.  We have about 10-15 nursing student specific scholarship that we highly encourage students to apply for. </a:t>
            </a:r>
          </a:p>
          <a:p>
            <a:pPr marL="171450" lvl="0" indent="-171450">
              <a:buFont typeface="Arial" panose="020B0604020202020204" pitchFamily="34" charset="0"/>
              <a:buChar char="•"/>
            </a:pPr>
            <a:r>
              <a:rPr lang="en-US">
                <a:effectLst/>
                <a:latin typeface="Calibri" panose="020F0502020204030204" pitchFamily="34" charset="0"/>
                <a:cs typeface="Times New Roman" panose="02020603050405020304" pitchFamily="18" charset="0"/>
              </a:rPr>
              <a:t>Many employers, especially those who are already RN, offer employee tuition reimbursement so make sure to ask your employer.</a:t>
            </a:r>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25</a:t>
            </a:fld>
            <a:endParaRPr lang="en-US"/>
          </a:p>
        </p:txBody>
      </p:sp>
    </p:spTree>
    <p:extLst>
      <p:ext uri="{BB962C8B-B14F-4D97-AF65-F5344CB8AC3E}">
        <p14:creationId xmlns:p14="http://schemas.microsoft.com/office/powerpoint/2010/main" val="285282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is our contact information.  If you want to send us your unofficial transcripts for review, please send them to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prenursing@shsu.edu</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and we will further advise you.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thank you for joining us today to hear about our nursing program at SHSU.  Please continue to ask questions in the chat and we will try to respond to as many as possible.  We will try to answer them for the next few minutes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Then we will begin the application Info session that goes over the </a:t>
            </a:r>
            <a:r>
              <a:rPr lang="en-US" sz="1800" err="1">
                <a:effectLst/>
                <a:latin typeface="Calibri" panose="020F0502020204030204" pitchFamily="34" charset="0"/>
                <a:ea typeface="Calibri" panose="020F0502020204030204" pitchFamily="34" charset="0"/>
                <a:cs typeface="Times New Roman" panose="02020603050405020304" pitchFamily="18" charset="0"/>
              </a:rPr>
              <a:t>NursingCAS</a:t>
            </a:r>
            <a:r>
              <a:rPr lang="en-US" sz="1800">
                <a:effectLst/>
                <a:latin typeface="Calibri" panose="020F0502020204030204" pitchFamily="34" charset="0"/>
                <a:ea typeface="Calibri" panose="020F0502020204030204" pitchFamily="34" charset="0"/>
                <a:cs typeface="Times New Roman" panose="02020603050405020304" pitchFamily="18" charset="0"/>
              </a:rPr>
              <a:t> app.</a:t>
            </a:r>
          </a:p>
          <a:p>
            <a:pPr marL="285750" indent="-285750">
              <a:buFont typeface="Arial" panose="020B0604020202020204" pitchFamily="34" charset="0"/>
              <a:buChar char="•"/>
            </a:pPr>
            <a:endParaRPr lang="en-US" sz="18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u="none"/>
          </a:p>
        </p:txBody>
      </p:sp>
      <p:sp>
        <p:nvSpPr>
          <p:cNvPr id="4" name="Slide Number Placeholder 3"/>
          <p:cNvSpPr>
            <a:spLocks noGrp="1"/>
          </p:cNvSpPr>
          <p:nvPr>
            <p:ph type="sldNum" sz="quarter" idx="5"/>
          </p:nvPr>
        </p:nvSpPr>
        <p:spPr/>
        <p:txBody>
          <a:bodyPr/>
          <a:lstStyle/>
          <a:p>
            <a:fld id="{EA4F8ACE-5627-4964-9D2E-CFD603DE9DEF}" type="slidenum">
              <a:rPr lang="en-US" smtClean="0"/>
              <a:t>26</a:t>
            </a:fld>
            <a:endParaRPr lang="en-US"/>
          </a:p>
        </p:txBody>
      </p:sp>
    </p:spTree>
    <p:extLst>
      <p:ext uri="{BB962C8B-B14F-4D97-AF65-F5344CB8AC3E}">
        <p14:creationId xmlns:p14="http://schemas.microsoft.com/office/powerpoint/2010/main" val="33914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Today, we will discuss general nursing program information, the different programs we offer at SHSU and their application deadlines, prerequisite and admission requirements, financial aid opportunities and share our contact information. </a:t>
            </a:r>
          </a:p>
          <a:p>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2</a:t>
            </a:fld>
            <a:endParaRPr lang="en-US"/>
          </a:p>
        </p:txBody>
      </p:sp>
    </p:spTree>
    <p:extLst>
      <p:ext uri="{BB962C8B-B14F-4D97-AF65-F5344CB8AC3E}">
        <p14:creationId xmlns:p14="http://schemas.microsoft.com/office/powerpoint/2010/main" val="217913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School of Nursing at Sam Houston State University is located in The Woodlands, TX at SHSU-The Woodlands Center. </a:t>
            </a:r>
          </a:p>
          <a:p>
            <a:pPr marL="285750" indent="-285750">
              <a:buFont typeface="Arial" panose="020B0604020202020204" pitchFamily="34" charset="0"/>
              <a:buChar char="•"/>
            </a:pPr>
            <a:r>
              <a:rPr lang="en-US" sz="1200">
                <a:effectLst/>
                <a:latin typeface="Calibri"/>
                <a:ea typeface="Calibri"/>
                <a:cs typeface="Calibri"/>
              </a:rPr>
              <a:t>We are fully approved by the Texas Board of Nursing and accredited by the Commission on Collegiate Nursing Education (CCNE).</a:t>
            </a:r>
            <a:r>
              <a:rPr lang="en-US">
                <a:latin typeface="Calibri"/>
                <a:ea typeface="Calibri"/>
                <a:cs typeface="Calibri"/>
              </a:rPr>
              <a:t> </a:t>
            </a:r>
            <a:r>
              <a:rPr lang="en-US" sz="1200">
                <a:effectLst/>
                <a:latin typeface="Calibri"/>
                <a:ea typeface="Calibri"/>
                <a:cs typeface="Calibri"/>
              </a:rPr>
              <a:t> </a:t>
            </a:r>
          </a:p>
          <a:p>
            <a:pPr marL="285750" indent="-2857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nursing program is estimated to be 4 years long, with the Nursing course we offer being 2 ½ years long or 5 semesters not including summers for the BSN program</a:t>
            </a:r>
          </a:p>
          <a:p>
            <a:pPr marL="285750" indent="-2857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Our program is competitive to get into and rigorous when/if accepted.  We will talk later about the competitiveness of our program using past application data.</a:t>
            </a:r>
          </a:p>
          <a:p>
            <a:pPr marL="285750" indent="-2857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Students typically have a schedule that is 4-5 days a week, 10-12 hours each day, however, this varies with each semester based on clinical site placement and availability. </a:t>
            </a:r>
          </a:p>
          <a:p>
            <a:pPr marL="285750" indent="-2857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Our NCLEX pass rates has been over 94% or higher within the last two years </a:t>
            </a:r>
          </a:p>
          <a:p>
            <a:pPr marL="285750" indent="-2857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3</a:t>
            </a:fld>
            <a:endParaRPr lang="en-US"/>
          </a:p>
        </p:txBody>
      </p:sp>
    </p:spTree>
    <p:extLst>
      <p:ext uri="{BB962C8B-B14F-4D97-AF65-F5344CB8AC3E}">
        <p14:creationId xmlns:p14="http://schemas.microsoft.com/office/powerpoint/2010/main" val="8774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offer 3 Educational paths for nursing at SHSU.  We classify students who are taking lower level degree requirements and prerequisites for the nursing program as Pre-Nursing students.  The pre-licensure BSN program is our most competitive program.  We have two application periods a year for this program and will accept around 90 students out of 350+ applicants.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also have an LVN-BSN program designed for students who already have an LVN license.  This application is open twice a year as well.  We accept up to 10 LVN-BSN students each application cycle.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other program we have is the RN-BSN program.  This is designed for students who have an unencumbered TX or compact RN license or who are enrolled in an Associate Degree in Nursing program at one of our partner institutions.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is the only program that offers summer courses the other two are face to face and in the Woodlands campus</a:t>
            </a:r>
          </a:p>
          <a:p>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9</a:t>
            </a:fld>
            <a:endParaRPr lang="en-US"/>
          </a:p>
        </p:txBody>
      </p:sp>
    </p:spTree>
    <p:extLst>
      <p:ext uri="{BB962C8B-B14F-4D97-AF65-F5344CB8AC3E}">
        <p14:creationId xmlns:p14="http://schemas.microsoft.com/office/powerpoint/2010/main" val="48430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Other admission requirements are listed on this page </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Students have to complete 6 out of the 8 prerequisite courses by the application deadline with no more than 2 in progress after the application period. </a:t>
            </a:r>
          </a:p>
          <a:p>
            <a:pPr marL="628650" lvl="1" indent="-171450">
              <a:buFont typeface="Arial" panose="020B0604020202020204" pitchFamily="34" charset="0"/>
              <a:buChar char="•"/>
            </a:pPr>
            <a:r>
              <a:rPr lang="en-US">
                <a:effectLst/>
                <a:latin typeface="Calibri" panose="020F0502020204030204" pitchFamily="34" charset="0"/>
                <a:cs typeface="Times New Roman" panose="02020603050405020304" pitchFamily="18" charset="0"/>
              </a:rPr>
              <a:t>Important to note: If/when accepted and you do this ensure you send an official transcript to SHSU with the final grades for those two pending classes and the unofficial transcript to the nursing@shsu.edu email by the start of the program to ensure those courses were completed before program start date</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minimum </a:t>
            </a:r>
            <a:r>
              <a:rPr lang="en-US" sz="1800" err="1">
                <a:effectLst/>
                <a:latin typeface="Calibri" panose="020F0502020204030204" pitchFamily="34" charset="0"/>
                <a:ea typeface="Calibri" panose="020F0502020204030204" pitchFamily="34" charset="0"/>
                <a:cs typeface="Times New Roman" panose="02020603050405020304" pitchFamily="18" charset="0"/>
              </a:rPr>
              <a:t>gpas</a:t>
            </a:r>
            <a:r>
              <a:rPr lang="en-US" sz="1800">
                <a:effectLst/>
                <a:latin typeface="Calibri" panose="020F0502020204030204" pitchFamily="34" charset="0"/>
                <a:ea typeface="Calibri" panose="020F0502020204030204" pitchFamily="34" charset="0"/>
                <a:cs typeface="Times New Roman" panose="02020603050405020304" pitchFamily="18" charset="0"/>
              </a:rPr>
              <a:t> to be eligible to apply are a 3.0 in the 8 prerequisites and a 3.0 overall (with all courses that apply to nursing the TX core classes).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If you have business or LVN courses on your transcript, we will not look at those since they do not apply to the nursing degree requirements.</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Also, if a course was ever retaken, we will use only the higher grade when calculating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for nursing admission</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minimum TEAS scores are a 70 overall and at least a 55 in each sub-section.  We use Math and Reading for application ranking, but if you don’t meet the minimum requirements, your test will be invalid. </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  Some majors at SHSU accept grades of D as credit for courses, however, the School of Nursing requires a C or higher in all lower-level courses since this is an expectation when/if accepted into the program.  Students accepted into the nursing program have to earn a C or higher exam average and overall average to progress with the program. </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required lab-science courses have to be completed within 7 years of beginning the program (LVN-BSN and RN-BSN students are exempt from the expiration rule)</a:t>
            </a:r>
          </a:p>
          <a:p>
            <a:pPr marL="171450" lvl="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Again, we only allow 2 graded attempts in a lab-science course within the past 7 years.  A third graded attempt will disqualify somebody from applying until the 1</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1800">
                <a:effectLst/>
                <a:latin typeface="Calibri" panose="020F0502020204030204" pitchFamily="34" charset="0"/>
                <a:ea typeface="Calibri" panose="020F0502020204030204" pitchFamily="34" charset="0"/>
                <a:cs typeface="Times New Roman" panose="02020603050405020304" pitchFamily="18" charset="0"/>
              </a:rPr>
              <a:t> attempt is expired.  A W or Q or dropped is not considered a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An active LVN license is required for LVN-BSN applicants and must be uploaded into the </a:t>
            </a:r>
            <a:r>
              <a:rPr lang="en-US" sz="1800" err="1">
                <a:effectLst/>
                <a:latin typeface="Calibri" panose="020F0502020204030204" pitchFamily="34" charset="0"/>
                <a:ea typeface="Calibri" panose="020F0502020204030204" pitchFamily="34" charset="0"/>
                <a:cs typeface="Times New Roman" panose="02020603050405020304" pitchFamily="18" charset="0"/>
              </a:rPr>
              <a:t>NursingCAS</a:t>
            </a:r>
            <a:r>
              <a:rPr lang="en-US" sz="1800">
                <a:effectLst/>
                <a:latin typeface="Calibri" panose="020F0502020204030204" pitchFamily="34" charset="0"/>
                <a:ea typeface="Calibri" panose="020F0502020204030204" pitchFamily="34" charset="0"/>
                <a:cs typeface="Times New Roman" panose="02020603050405020304" pitchFamily="18" charset="0"/>
              </a:rPr>
              <a:t> portal. </a:t>
            </a:r>
          </a:p>
          <a:p>
            <a:pPr marL="171450" lvl="0" indent="-171450">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A4F8ACE-5627-4964-9D2E-CFD603DE9DEF}" type="slidenum">
              <a:rPr lang="en-US" smtClean="0"/>
              <a:t>10</a:t>
            </a:fld>
            <a:endParaRPr lang="en-US"/>
          </a:p>
        </p:txBody>
      </p:sp>
    </p:spTree>
    <p:extLst>
      <p:ext uri="{BB962C8B-B14F-4D97-AF65-F5344CB8AC3E}">
        <p14:creationId xmlns:p14="http://schemas.microsoft.com/office/powerpoint/2010/main" val="135072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slide shows the prerequisites and lower-level degree requirements for nursing.  We used the Texas Common Course Numbers on this slide to assist students at local community colleges. </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are 8 prerequisites required to apply to our program and these are indicated in orange on the slide. </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These are Anatomy and Physiology I, Anatomy and Physiology II, Chemistry, Microbiology, Statistics, Nutrition, General Psychology, and Lifespan Growth and Development or Developmental Psychology</a:t>
            </a:r>
          </a:p>
          <a:p>
            <a:pPr marL="628650" lvl="1"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Please keep in mind that Physiology I, Anatomy and Physiology II, Chemistry, Microbiology can only be repeated twice. If it is repeated three or more times you are automatically disqualified from admissions</a:t>
            </a:r>
          </a:p>
          <a:p>
            <a:pPr marL="1085850" lvl="2"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reason for this is to prepare you for success in our program. In the program if you get anything below a C twice, you are dismissed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courses on the right, in blue, are the TX Core requirements.  This is going to be your English courses, government, history, creative arts, etc.  The courses listed show what is required for SHSU’s core curriculum, however, if you are core complete at one public institution in TX, you will be core complete at SHSU, and will not need to fulfill our core requirements if they differ from your previous school.  </a:t>
            </a: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13</a:t>
            </a:fld>
            <a:endParaRPr lang="en-US"/>
          </a:p>
        </p:txBody>
      </p:sp>
    </p:spTree>
    <p:extLst>
      <p:ext uri="{BB962C8B-B14F-4D97-AF65-F5344CB8AC3E}">
        <p14:creationId xmlns:p14="http://schemas.microsoft.com/office/powerpoint/2010/main" val="316715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We require the Test of Essential Academic Skills (TEAS) exam with our application for the pre-licensure and LVN-BSN programs at SHSU. This is a timed exam that will test you in 4 subject areas, reading, mathematics, science, and English and language usage.  The mathematics section will have college algebra and statistics information, the science section will cover A&amp;P I, A&amp;P 2 and Chemistry information so this will test you on the content you are learning in your prerequisite courses for our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cs typeface="Times New Roman" panose="02020603050405020304" pitchFamily="18" charset="0"/>
              </a:rPr>
              <a:t>The link to register for the exam is on this slide and you will get a copy of this slide by the end of the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cs typeface="Times New Roman" panose="02020603050405020304" pitchFamily="18" charset="0"/>
              </a:rPr>
              <a:t>We do not have a limit as to how many times you take the TEAS but you can only upload one </a:t>
            </a:r>
            <a:r>
              <a:rPr lang="en-US" sz="1200"/>
              <a:t>Individual Performance Profile to the application.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is an example of what this </a:t>
            </a:r>
            <a:r>
              <a:rPr lang="en-US" sz="1200"/>
              <a:t>Individual Performance Profile looks like on the application, make sure you see what it is so you know you are uploading the right document, many students do not and automatically do not get accepted because of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will accept the scores from TEAS version 7 AS LONG AS THEY WERE TAKEN WITHIN 2 YEARS OF THE APPLICATION DEADLINE</a:t>
            </a:r>
            <a:endParaRPr lang="en-US">
              <a:ea typeface="Calibri" panose="020F0502020204030204"/>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A4F8ACE-5627-4964-9D2E-CFD603DE9DEF}" type="slidenum">
              <a:rPr lang="en-US" smtClean="0"/>
              <a:t>15</a:t>
            </a:fld>
            <a:endParaRPr lang="en-US"/>
          </a:p>
        </p:txBody>
      </p:sp>
    </p:spTree>
    <p:extLst>
      <p:ext uri="{BB962C8B-B14F-4D97-AF65-F5344CB8AC3E}">
        <p14:creationId xmlns:p14="http://schemas.microsoft.com/office/powerpoint/2010/main" val="355978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2935dc35c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2935dc35c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had the wrong uploaded TEAS score. The first one is wrong due to the individual scores not being included. We look at the individual section scores as well as the overall score. The first PDF only shows your overall score.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Those were the minimum requirements and these are the competitive </a:t>
            </a:r>
            <a:r>
              <a:rPr lang="en-US" sz="1800" err="1">
                <a:effectLst/>
                <a:latin typeface="Calibri" panose="020F0502020204030204" pitchFamily="34" charset="0"/>
                <a:ea typeface="Calibri" panose="020F0502020204030204" pitchFamily="34" charset="0"/>
                <a:cs typeface="Times New Roman" panose="02020603050405020304" pitchFamily="18" charset="0"/>
              </a:rPr>
              <a:t>gpas</a:t>
            </a:r>
            <a:r>
              <a:rPr lang="en-US" sz="1800">
                <a:effectLst/>
                <a:latin typeface="Calibri" panose="020F0502020204030204" pitchFamily="34" charset="0"/>
                <a:ea typeface="Calibri" panose="020F0502020204030204" pitchFamily="34" charset="0"/>
                <a:cs typeface="Times New Roman" panose="02020603050405020304" pitchFamily="18" charset="0"/>
              </a:rPr>
              <a:t> and TEAS scores using past application cycles.</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can change with every application cycle depending on the applicant pool. </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typically see around a 3.7 for the </a:t>
            </a:r>
            <a:r>
              <a:rPr lang="en-US" sz="1800" err="1">
                <a:effectLst/>
                <a:latin typeface="Calibri" panose="020F0502020204030204" pitchFamily="34" charset="0"/>
                <a:ea typeface="Calibri" panose="020F0502020204030204" pitchFamily="34" charset="0"/>
                <a:cs typeface="Times New Roman" panose="02020603050405020304" pitchFamily="18" charset="0"/>
              </a:rPr>
              <a:t>prereq</a:t>
            </a:r>
            <a:r>
              <a:rPr lang="en-US" sz="1800">
                <a:effectLst/>
                <a:latin typeface="Calibri" panose="020F0502020204030204" pitchFamily="34" charset="0"/>
                <a:ea typeface="Calibri" panose="020F0502020204030204" pitchFamily="34" charset="0"/>
                <a:cs typeface="Times New Roman" panose="02020603050405020304" pitchFamily="18" charset="0"/>
              </a:rPr>
              <a:t> and overall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and around a 90 for the TEAS math section and an 80 for the TEAS Reading section</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Again, this is an average so we see accepted students with higher and lower </a:t>
            </a:r>
            <a:r>
              <a:rPr lang="en-US" sz="1800" err="1">
                <a:effectLst/>
                <a:latin typeface="Calibri" panose="020F0502020204030204" pitchFamily="34" charset="0"/>
                <a:ea typeface="Calibri" panose="020F0502020204030204" pitchFamily="34" charset="0"/>
                <a:cs typeface="Times New Roman" panose="02020603050405020304" pitchFamily="18" charset="0"/>
              </a:rPr>
              <a:t>gpas</a:t>
            </a:r>
            <a:r>
              <a:rPr lang="en-US" sz="1800">
                <a:effectLst/>
                <a:latin typeface="Calibri" panose="020F0502020204030204" pitchFamily="34" charset="0"/>
                <a:ea typeface="Calibri" panose="020F0502020204030204" pitchFamily="34" charset="0"/>
                <a:cs typeface="Times New Roman" panose="02020603050405020304" pitchFamily="18" charset="0"/>
              </a:rPr>
              <a:t> and scores than this.</a:t>
            </a:r>
          </a:p>
          <a:p>
            <a:pPr marL="171450" indent="-17145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Students can receive bonus points for various things such as every 10 hours at SHSU, veterans, previous Bachelor’s/Master’s degree (1 point per degree), a CNA, CMA, EMT, Paramedic license/certification w/ 6 months experience will all grant somebody a bonus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rank students using the </a:t>
            </a:r>
            <a:r>
              <a:rPr lang="en-US" sz="1800" err="1">
                <a:effectLst/>
                <a:latin typeface="Calibri" panose="020F0502020204030204" pitchFamily="34" charset="0"/>
                <a:ea typeface="Calibri" panose="020F0502020204030204" pitchFamily="34" charset="0"/>
                <a:cs typeface="Times New Roman" panose="02020603050405020304" pitchFamily="18" charset="0"/>
              </a:rPr>
              <a:t>prereq</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(the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of the 8 prerequisite courses), the TEAS Math and TEAS Reading scores from a test that meets minimum scores, and the overall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of courses that apply to the nursing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After we look at those, we add in any bonus points based on the bonus opportunities I previously mentioned.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a:t>
            </a:r>
            <a:r>
              <a:rPr lang="en-US" sz="1800" err="1">
                <a:effectLst/>
                <a:latin typeface="Calibri" panose="020F0502020204030204" pitchFamily="34" charset="0"/>
                <a:ea typeface="Calibri" panose="020F0502020204030204" pitchFamily="34" charset="0"/>
                <a:cs typeface="Times New Roman" panose="02020603050405020304" pitchFamily="18" charset="0"/>
              </a:rPr>
              <a:t>prereq</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gpa</a:t>
            </a:r>
            <a:r>
              <a:rPr lang="en-US" sz="1800">
                <a:effectLst/>
                <a:latin typeface="Calibri" panose="020F0502020204030204" pitchFamily="34" charset="0"/>
                <a:ea typeface="Calibri" panose="020F0502020204030204" pitchFamily="34" charset="0"/>
                <a:cs typeface="Times New Roman" panose="02020603050405020304" pitchFamily="18" charset="0"/>
              </a:rPr>
              <a:t> and TEAS Math and Reading scores are weighted at 80% of what we look at so those are important to try to do well in.</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A4F8ACE-5627-4964-9D2E-CFD603DE9DEF}" type="slidenum">
              <a:rPr lang="en-US" smtClean="0"/>
              <a:t>17</a:t>
            </a:fld>
            <a:endParaRPr lang="en-US"/>
          </a:p>
        </p:txBody>
      </p:sp>
    </p:spTree>
    <p:extLst>
      <p:ext uri="{BB962C8B-B14F-4D97-AF65-F5344CB8AC3E}">
        <p14:creationId xmlns:p14="http://schemas.microsoft.com/office/powerpoint/2010/main" val="3092044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5428" y="370009"/>
            <a:ext cx="8360780" cy="2387600"/>
          </a:xfrm>
        </p:spPr>
        <p:txBody>
          <a:bodyPr anchor="b"/>
          <a:lstStyle>
            <a:lvl1pPr algn="l">
              <a:defRPr sz="6000" b="1" i="0" baseline="0">
                <a:solidFill>
                  <a:schemeClr val="bg1"/>
                </a:solidFill>
                <a:latin typeface="Helvetica" charset="0"/>
                <a:ea typeface="Helvetica" charset="0"/>
                <a:cs typeface="Helvetica" charset="0"/>
              </a:defRPr>
            </a:lvl1pPr>
          </a:lstStyle>
          <a:p>
            <a:r>
              <a:rPr lang="en-US"/>
              <a:t>Click to edit master title style</a:t>
            </a:r>
          </a:p>
        </p:txBody>
      </p:sp>
      <p:sp>
        <p:nvSpPr>
          <p:cNvPr id="3" name="Subtitle 2"/>
          <p:cNvSpPr>
            <a:spLocks noGrp="1"/>
          </p:cNvSpPr>
          <p:nvPr>
            <p:ph type="subTitle" idx="1" hasCustomPrompt="1"/>
          </p:nvPr>
        </p:nvSpPr>
        <p:spPr>
          <a:xfrm>
            <a:off x="505428" y="2849684"/>
            <a:ext cx="9144000" cy="1655762"/>
          </a:xfrm>
        </p:spPr>
        <p:txBody>
          <a:bodyPr/>
          <a:lstStyle>
            <a:lvl1pPr marL="0" indent="0" algn="l">
              <a:buNone/>
              <a:defRPr sz="2400" b="0" i="0">
                <a:solidFill>
                  <a:schemeClr val="bg1"/>
                </a:solidFill>
                <a:latin typeface="Adobe Garamond Pro" charset="0"/>
                <a:ea typeface="Adobe Garamond Pro" charset="0"/>
                <a:cs typeface="Adobe Garamon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89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2096" y="365125"/>
            <a:ext cx="8471704" cy="1325563"/>
          </a:xfrm>
        </p:spPr>
        <p:txBody>
          <a:bodyPr/>
          <a:lstStyle>
            <a:lvl1pPr>
              <a:defRPr>
                <a:solidFill>
                  <a:srgbClr val="004990"/>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a:xfrm>
            <a:off x="2882096" y="1825625"/>
            <a:ext cx="8471704" cy="4351338"/>
          </a:xfrm>
        </p:spPr>
        <p:txBody>
          <a:bodyPr/>
          <a:lstStyle>
            <a:lvl1pPr>
              <a:defRPr>
                <a:latin typeface="Adobe Garamond Pro" charset="0"/>
                <a:ea typeface="Adobe Garamond Pro" charset="0"/>
                <a:cs typeface="Adobe Garamond Pro" charset="0"/>
              </a:defRPr>
            </a:lvl1pPr>
            <a:lvl2pPr>
              <a:defRPr>
                <a:latin typeface="Adobe Garamond Pro" charset="0"/>
                <a:ea typeface="Adobe Garamond Pro" charset="0"/>
                <a:cs typeface="Adobe Garamond Pro" charset="0"/>
              </a:defRPr>
            </a:lvl2pPr>
            <a:lvl3pPr>
              <a:defRPr>
                <a:latin typeface="Adobe Garamond Pro" charset="0"/>
                <a:ea typeface="Adobe Garamond Pro" charset="0"/>
                <a:cs typeface="Adobe Garamond Pro" charset="0"/>
              </a:defRPr>
            </a:lvl3pPr>
            <a:lvl4pPr>
              <a:defRPr>
                <a:latin typeface="Adobe Garamond Pro" charset="0"/>
                <a:ea typeface="Adobe Garamond Pro" charset="0"/>
                <a:cs typeface="Adobe Garamond Pro" charset="0"/>
              </a:defRPr>
            </a:lvl4pPr>
            <a:lvl5pPr>
              <a:defRPr>
                <a:latin typeface="Adobe Garamond Pro" charset="0"/>
                <a:ea typeface="Adobe Garamond Pro" charset="0"/>
                <a:cs typeface="Adobe Garamon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69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0522" y="1709738"/>
            <a:ext cx="8476928" cy="2852737"/>
          </a:xfrm>
        </p:spPr>
        <p:txBody>
          <a:bodyPr anchor="b"/>
          <a:lstStyle>
            <a:lvl1pPr>
              <a:defRPr sz="6000">
                <a:solidFill>
                  <a:srgbClr val="004990"/>
                </a:solidFill>
              </a:defRPr>
            </a:lvl1pPr>
          </a:lstStyle>
          <a:p>
            <a:r>
              <a:rPr lang="en-US"/>
              <a:t>Click to edit Master title style</a:t>
            </a:r>
          </a:p>
        </p:txBody>
      </p:sp>
      <p:sp>
        <p:nvSpPr>
          <p:cNvPr id="3" name="Text Placeholder 2"/>
          <p:cNvSpPr>
            <a:spLocks noGrp="1"/>
          </p:cNvSpPr>
          <p:nvPr>
            <p:ph type="body" idx="1"/>
          </p:nvPr>
        </p:nvSpPr>
        <p:spPr>
          <a:xfrm>
            <a:off x="2870522" y="4589463"/>
            <a:ext cx="8476928" cy="1500187"/>
          </a:xfrm>
        </p:spPr>
        <p:txBody>
          <a:bodyPr/>
          <a:lstStyle>
            <a:lvl1pPr marL="0" indent="0">
              <a:buNone/>
              <a:defRPr sz="2400">
                <a:solidFill>
                  <a:srgbClr val="807F8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4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7741" y="365125"/>
            <a:ext cx="8516060" cy="1325563"/>
          </a:xfrm>
        </p:spPr>
        <p:txBody>
          <a:bodyPr/>
          <a:lstStyle>
            <a:lvl1pPr>
              <a:defRPr>
                <a:solidFill>
                  <a:srgbClr val="004990"/>
                </a:solidFill>
              </a:defRPr>
            </a:lvl1pPr>
          </a:lstStyle>
          <a:p>
            <a:r>
              <a:rPr lang="en-US"/>
              <a:t>Click to edit Master title style</a:t>
            </a:r>
          </a:p>
        </p:txBody>
      </p:sp>
      <p:sp>
        <p:nvSpPr>
          <p:cNvPr id="3" name="Content Placeholder 2"/>
          <p:cNvSpPr>
            <a:spLocks noGrp="1"/>
          </p:cNvSpPr>
          <p:nvPr>
            <p:ph sz="half" idx="1"/>
          </p:nvPr>
        </p:nvSpPr>
        <p:spPr>
          <a:xfrm>
            <a:off x="2837740" y="1825625"/>
            <a:ext cx="3864002" cy="4351338"/>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662" y="1825625"/>
            <a:ext cx="4432138" cy="4351338"/>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59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2648" y="365125"/>
            <a:ext cx="8542740" cy="1325563"/>
          </a:xfrm>
        </p:spPr>
        <p:txBody>
          <a:bodyPr/>
          <a:lstStyle>
            <a:lvl1pPr>
              <a:defRPr>
                <a:solidFill>
                  <a:srgbClr val="004990"/>
                </a:solidFill>
              </a:defRPr>
            </a:lvl1pPr>
          </a:lstStyle>
          <a:p>
            <a:r>
              <a:rPr lang="en-US"/>
              <a:t>Click to edit Master title style</a:t>
            </a:r>
          </a:p>
        </p:txBody>
      </p:sp>
      <p:sp>
        <p:nvSpPr>
          <p:cNvPr id="3" name="Text Placeholder 2"/>
          <p:cNvSpPr>
            <a:spLocks noGrp="1"/>
          </p:cNvSpPr>
          <p:nvPr>
            <p:ph type="body" idx="1"/>
          </p:nvPr>
        </p:nvSpPr>
        <p:spPr>
          <a:xfrm>
            <a:off x="2812648" y="1886673"/>
            <a:ext cx="4132162" cy="618402"/>
          </a:xfrm>
          <a:noFill/>
          <a:ln>
            <a:noFill/>
          </a:ln>
        </p:spPr>
        <p:txBody>
          <a:bodyPr anchor="b"/>
          <a:lstStyle>
            <a:lvl1pPr marL="0" indent="0">
              <a:buNone/>
              <a:defRPr sz="2400" b="1">
                <a:solidFill>
                  <a:srgbClr val="807F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12648" y="2505075"/>
            <a:ext cx="4132162" cy="3684588"/>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30005" y="1886673"/>
            <a:ext cx="4225383" cy="618402"/>
          </a:xfrm>
          <a:ln>
            <a:noFill/>
          </a:ln>
        </p:spPr>
        <p:txBody>
          <a:bodyPr anchor="b"/>
          <a:lstStyle>
            <a:lvl1pPr marL="0" indent="0">
              <a:buNone/>
              <a:defRPr sz="2400" b="1">
                <a:solidFill>
                  <a:srgbClr val="807F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30005" y="2505075"/>
            <a:ext cx="4225383" cy="3684588"/>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65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4222" y="365125"/>
            <a:ext cx="8529577" cy="1325563"/>
          </a:xfrm>
        </p:spPr>
        <p:txBody>
          <a:bodyPr/>
          <a:lstStyle>
            <a:lvl1pPr>
              <a:defRPr>
                <a:solidFill>
                  <a:srgbClr val="004990"/>
                </a:solidFill>
              </a:defRPr>
            </a:lvl1pPr>
          </a:lstStyle>
          <a:p>
            <a:r>
              <a:rPr lang="en-US"/>
              <a:t>Click to edit Master title style</a:t>
            </a:r>
          </a:p>
        </p:txBody>
      </p:sp>
    </p:spTree>
    <p:extLst>
      <p:ext uri="{BB962C8B-B14F-4D97-AF65-F5344CB8AC3E}">
        <p14:creationId xmlns:p14="http://schemas.microsoft.com/office/powerpoint/2010/main" val="155518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5910" y="457200"/>
            <a:ext cx="3257649" cy="1600200"/>
          </a:xfrm>
        </p:spPr>
        <p:txBody>
          <a:bodyPr anchor="b"/>
          <a:lstStyle>
            <a:lvl1pPr>
              <a:defRPr sz="3200">
                <a:solidFill>
                  <a:srgbClr val="004990"/>
                </a:solidFill>
              </a:defRPr>
            </a:lvl1pPr>
          </a:lstStyle>
          <a:p>
            <a:r>
              <a:rPr lang="en-US"/>
              <a:t>Click to edit Master title style</a:t>
            </a:r>
          </a:p>
        </p:txBody>
      </p:sp>
      <p:sp>
        <p:nvSpPr>
          <p:cNvPr id="3" name="Content Placeholder 2"/>
          <p:cNvSpPr>
            <a:spLocks noGrp="1"/>
          </p:cNvSpPr>
          <p:nvPr>
            <p:ph idx="1"/>
          </p:nvPr>
        </p:nvSpPr>
        <p:spPr>
          <a:xfrm>
            <a:off x="6250328" y="987425"/>
            <a:ext cx="51050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95910" y="2057400"/>
            <a:ext cx="32576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920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4335" y="457200"/>
            <a:ext cx="3932237" cy="1600200"/>
          </a:xfrm>
        </p:spPr>
        <p:txBody>
          <a:bodyPr anchor="b"/>
          <a:lstStyle>
            <a:lvl1pPr>
              <a:defRPr sz="3200">
                <a:solidFill>
                  <a:srgbClr val="004990"/>
                </a:solidFill>
              </a:defRPr>
            </a:lvl1pPr>
          </a:lstStyle>
          <a:p>
            <a:r>
              <a:rPr lang="en-US"/>
              <a:t>Click to edit Master title style</a:t>
            </a:r>
          </a:p>
        </p:txBody>
      </p:sp>
      <p:sp>
        <p:nvSpPr>
          <p:cNvPr id="3" name="Picture Placeholder 2"/>
          <p:cNvSpPr>
            <a:spLocks noGrp="1"/>
          </p:cNvSpPr>
          <p:nvPr>
            <p:ph type="pic" idx="1"/>
          </p:nvPr>
        </p:nvSpPr>
        <p:spPr>
          <a:xfrm>
            <a:off x="6979534" y="987425"/>
            <a:ext cx="43758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8433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6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9155619" y="1741"/>
            <a:ext cx="3023268" cy="346892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125" name="Google Shape;125;p8"/>
          <p:cNvSpPr txBox="1">
            <a:spLocks noGrp="1"/>
          </p:cNvSpPr>
          <p:nvPr>
            <p:ph type="title"/>
          </p:nvPr>
        </p:nvSpPr>
        <p:spPr>
          <a:xfrm>
            <a:off x="1098667" y="1018133"/>
            <a:ext cx="7810400" cy="476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26" name="Google Shape;126;p8"/>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24889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001A5-FA6E-4542-9A18-4A5F9D971E29}"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011C3-FC07-D74E-8520-819EE9073D25}" type="slidenum">
              <a:rPr lang="en-US" smtClean="0"/>
              <a:t>‹#›</a:t>
            </a:fld>
            <a:endParaRPr lang="en-US"/>
          </a:p>
        </p:txBody>
      </p:sp>
    </p:spTree>
    <p:extLst>
      <p:ext uri="{BB962C8B-B14F-4D97-AF65-F5344CB8AC3E}">
        <p14:creationId xmlns:p14="http://schemas.microsoft.com/office/powerpoint/2010/main" val="172581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rgbClr val="004990"/>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dobe Garamond Pro" charset="0"/>
          <a:ea typeface="Adobe Garamond Pro" charset="0"/>
          <a:cs typeface="Adobe Garamon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dobe Garamond Pro" charset="0"/>
          <a:ea typeface="Adobe Garamond Pro" charset="0"/>
          <a:cs typeface="Adobe Garamon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dobe Garamond Pro" charset="0"/>
          <a:ea typeface="Adobe Garamond Pro" charset="0"/>
          <a:cs typeface="Adobe Garamon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GEC@shs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titesting.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pplytexas.org/" TargetMode="External"/><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nursingcas.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shsu.edu/dept/cashiers/cost/cost-calculato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Prenursing@shs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mailto:Samcenter@shsu.edu" TargetMode="External"/><Relationship Id="rId4" Type="http://schemas.openxmlformats.org/officeDocument/2006/relationships/hyperlink" Target="mailto:Sonclinicalorientation@shs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628" y="370009"/>
            <a:ext cx="9451372" cy="2387600"/>
          </a:xfrm>
        </p:spPr>
        <p:txBody>
          <a:bodyPr>
            <a:normAutofit fontScale="90000"/>
          </a:bodyPr>
          <a:lstStyle/>
          <a:p>
            <a:br>
              <a:rPr lang="en-US"/>
            </a:br>
            <a:r>
              <a:rPr lang="en-US">
                <a:latin typeface="Helvetica"/>
                <a:cs typeface="Helvetica"/>
              </a:rPr>
              <a:t>SHSU-School of Nursing</a:t>
            </a:r>
            <a:br>
              <a:rPr lang="en-US">
                <a:latin typeface="Helvetica"/>
                <a:cs typeface="Helvetica"/>
              </a:rPr>
            </a:br>
            <a:r>
              <a:rPr lang="en-US">
                <a:latin typeface="Helvetica"/>
                <a:cs typeface="Helvetica"/>
              </a:rPr>
              <a:t>Information Session</a:t>
            </a:r>
            <a:endParaRPr lang="en-US"/>
          </a:p>
        </p:txBody>
      </p:sp>
      <p:sp>
        <p:nvSpPr>
          <p:cNvPr id="3" name="Subtitle 2"/>
          <p:cNvSpPr>
            <a:spLocks noGrp="1"/>
          </p:cNvSpPr>
          <p:nvPr>
            <p:ph type="subTitle" idx="1"/>
          </p:nvPr>
        </p:nvSpPr>
        <p:spPr>
          <a:xfrm>
            <a:off x="505428" y="3429000"/>
            <a:ext cx="9144000" cy="1655762"/>
          </a:xfrm>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311C9B06-AFCC-5D97-A868-B96E7F3D5129}"/>
              </a:ext>
            </a:extLst>
          </p:cNvPr>
          <p:cNvSpPr txBox="1"/>
          <p:nvPr/>
        </p:nvSpPr>
        <p:spPr>
          <a:xfrm>
            <a:off x="259079" y="2987040"/>
            <a:ext cx="65989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cs typeface="Calibri"/>
              </a:rPr>
              <a:t>Marta Valenzuela &amp; Andrea Jaeger</a:t>
            </a:r>
          </a:p>
          <a:p>
            <a:r>
              <a:rPr lang="en-US" sz="2400">
                <a:solidFill>
                  <a:schemeClr val="bg1"/>
                </a:solidFill>
                <a:cs typeface="Calibri"/>
              </a:rPr>
              <a:t>SON Academic Advisors</a:t>
            </a:r>
          </a:p>
        </p:txBody>
      </p:sp>
    </p:spTree>
    <p:extLst>
      <p:ext uri="{BB962C8B-B14F-4D97-AF65-F5344CB8AC3E}">
        <p14:creationId xmlns:p14="http://schemas.microsoft.com/office/powerpoint/2010/main" val="355808295"/>
      </p:ext>
    </p:extLst>
  </p:cSld>
  <p:clrMapOvr>
    <a:masterClrMapping/>
  </p:clrMapOvr>
  <mc:AlternateContent xmlns:mc="http://schemas.openxmlformats.org/markup-compatibility/2006" xmlns:p14="http://schemas.microsoft.com/office/powerpoint/2010/main">
    <mc:Choice Requires="p14">
      <p:transition spd="slow" p14:dur="2000" advTm="20434"/>
    </mc:Choice>
    <mc:Fallback xmlns="">
      <p:transition spd="slow" advTm="204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113" y="377825"/>
            <a:ext cx="9159874" cy="1325563"/>
          </a:xfrm>
        </p:spPr>
        <p:txBody>
          <a:bodyPr/>
          <a:lstStyle/>
          <a:p>
            <a:r>
              <a:rPr lang="en-US" b="1" dirty="0">
                <a:latin typeface="Calibri"/>
                <a:cs typeface="Helvetica"/>
              </a:rPr>
              <a:t>BSN Application Requirements </a:t>
            </a:r>
            <a:endParaRPr lang="en-US" b="1" dirty="0">
              <a:latin typeface="Calibri"/>
            </a:endParaRPr>
          </a:p>
        </p:txBody>
      </p:sp>
      <p:sp>
        <p:nvSpPr>
          <p:cNvPr id="3" name="Content Placeholder 2"/>
          <p:cNvSpPr>
            <a:spLocks noGrp="1"/>
          </p:cNvSpPr>
          <p:nvPr>
            <p:ph idx="1"/>
          </p:nvPr>
        </p:nvSpPr>
        <p:spPr>
          <a:xfrm>
            <a:off x="2679700" y="1502077"/>
            <a:ext cx="9410700" cy="4441144"/>
          </a:xfrm>
        </p:spPr>
        <p:txBody>
          <a:bodyPr vert="horz" lIns="91440" tIns="45720" rIns="91440" bIns="45720" rtlCol="0" anchor="t">
            <a:noAutofit/>
          </a:bodyPr>
          <a:lstStyle/>
          <a:p>
            <a:pPr marL="342900" indent="-342900">
              <a:buFont typeface="Arial" panose="020B0604020202020204" pitchFamily="34" charset="0"/>
              <a:buChar char="•"/>
            </a:pPr>
            <a:r>
              <a:rPr lang="en-US" sz="2000" b="1">
                <a:latin typeface="Calibri"/>
              </a:rPr>
              <a:t>Minimum GPA </a:t>
            </a:r>
            <a:r>
              <a:rPr lang="en-US" sz="2000">
                <a:latin typeface="Calibri"/>
              </a:rPr>
              <a:t>= 3.0 in Nursing Prerequisite and Overall (courses applicable to nursing)</a:t>
            </a:r>
            <a:endParaRPr lang="en-US">
              <a:latin typeface="Calibri"/>
            </a:endParaRPr>
          </a:p>
          <a:p>
            <a:pPr marL="342900" indent="-342900">
              <a:buFont typeface="Arial" panose="020B0604020202020204" pitchFamily="34" charset="0"/>
              <a:buChar char="•"/>
            </a:pPr>
            <a:r>
              <a:rPr lang="en-US" sz="2000" b="1">
                <a:latin typeface="Calibri"/>
              </a:rPr>
              <a:t>“C” or higher </a:t>
            </a:r>
            <a:r>
              <a:rPr lang="en-US" sz="2000">
                <a:latin typeface="Calibri"/>
              </a:rPr>
              <a:t>in all attempted, applicable coursework by application deadline</a:t>
            </a:r>
          </a:p>
          <a:p>
            <a:pPr marL="342900" indent="-342900">
              <a:buFont typeface="Arial" panose="020B0604020202020204" pitchFamily="34" charset="0"/>
              <a:buChar char="•"/>
            </a:pPr>
            <a:r>
              <a:rPr lang="en-US" sz="2000" b="1">
                <a:latin typeface="Calibri"/>
              </a:rPr>
              <a:t>No more than 2 graded attempts </a:t>
            </a:r>
            <a:r>
              <a:rPr lang="en-US" sz="2000">
                <a:latin typeface="Calibri"/>
              </a:rPr>
              <a:t>for a lab-science course within the past 7 years </a:t>
            </a:r>
          </a:p>
          <a:p>
            <a:pPr marL="342900" indent="-342900">
              <a:buFont typeface="Arial" panose="020B0604020202020204" pitchFamily="34" charset="0"/>
              <a:buChar char="•"/>
            </a:pPr>
            <a:r>
              <a:rPr lang="en-US" sz="2000">
                <a:latin typeface="Calibri"/>
              </a:rPr>
              <a:t>Required lab-science courses completed within 7 years of beginning the nursing program (LVN-BSN and RN-BSN exempt)</a:t>
            </a:r>
          </a:p>
          <a:p>
            <a:pPr marL="342900" indent="-342900">
              <a:buFont typeface="Arial" panose="020B0604020202020204" pitchFamily="34" charset="0"/>
              <a:buChar char="•"/>
            </a:pPr>
            <a:r>
              <a:rPr lang="en-US" sz="2000">
                <a:latin typeface="Calibri"/>
              </a:rPr>
              <a:t>Science courses must be 4 credit hrs. (</a:t>
            </a:r>
            <a:r>
              <a:rPr lang="en-US" sz="2000" err="1">
                <a:latin typeface="Calibri"/>
              </a:rPr>
              <a:t>lec</a:t>
            </a:r>
            <a:r>
              <a:rPr lang="en-US" sz="2000">
                <a:latin typeface="Calibri"/>
              </a:rPr>
              <a:t>/lab)</a:t>
            </a:r>
          </a:p>
          <a:p>
            <a:pPr marL="342900" indent="-342900">
              <a:buFont typeface="Arial" panose="020B0604020202020204" pitchFamily="34" charset="0"/>
              <a:buChar char="•"/>
            </a:pPr>
            <a:r>
              <a:rPr lang="en-US" sz="2000">
                <a:latin typeface="Calibri"/>
              </a:rPr>
              <a:t>TEAS Exam (all sections required)</a:t>
            </a:r>
          </a:p>
          <a:p>
            <a:pPr marL="342900" indent="-342900">
              <a:buFont typeface="Arial" panose="020B0604020202020204" pitchFamily="34" charset="0"/>
              <a:buChar char="•"/>
            </a:pPr>
            <a:r>
              <a:rPr lang="en-US" sz="2000" b="1">
                <a:latin typeface="Calibri"/>
              </a:rPr>
              <a:t>BLS- Healthcare Provider</a:t>
            </a:r>
            <a:r>
              <a:rPr lang="en-US" sz="2000">
                <a:latin typeface="Calibri"/>
              </a:rPr>
              <a:t> Certification through AHA (American Heart Association)</a:t>
            </a:r>
          </a:p>
          <a:p>
            <a:pPr marL="342900" indent="-342900">
              <a:buFont typeface="Arial" panose="020B0604020202020204" pitchFamily="34" charset="0"/>
              <a:buChar char="•"/>
            </a:pPr>
            <a:r>
              <a:rPr lang="en-US" sz="2000">
                <a:latin typeface="Calibri"/>
              </a:rPr>
              <a:t>Immunization Records</a:t>
            </a:r>
          </a:p>
          <a:p>
            <a:pPr marL="0" indent="0">
              <a:buNone/>
            </a:pPr>
            <a:endParaRPr lang="en-US" sz="2000">
              <a:latin typeface="Calibri"/>
            </a:endParaRPr>
          </a:p>
        </p:txBody>
      </p:sp>
    </p:spTree>
    <p:extLst>
      <p:ext uri="{BB962C8B-B14F-4D97-AF65-F5344CB8AC3E}">
        <p14:creationId xmlns:p14="http://schemas.microsoft.com/office/powerpoint/2010/main" val="312937325"/>
      </p:ext>
    </p:extLst>
  </p:cSld>
  <p:clrMapOvr>
    <a:masterClrMapping/>
  </p:clrMapOvr>
  <mc:AlternateContent xmlns:mc="http://schemas.openxmlformats.org/markup-compatibility/2006" xmlns:p14="http://schemas.microsoft.com/office/powerpoint/2010/main">
    <mc:Choice Requires="p14">
      <p:transition spd="slow" p14:dur="2000" advTm="106402"/>
    </mc:Choice>
    <mc:Fallback xmlns="">
      <p:transition spd="slow" advTm="1064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36605D-8B2B-A981-E44B-4972C5F14353}"/>
              </a:ext>
            </a:extLst>
          </p:cNvPr>
          <p:cNvSpPr>
            <a:spLocks noGrp="1"/>
          </p:cNvSpPr>
          <p:nvPr>
            <p:ph type="title"/>
          </p:nvPr>
        </p:nvSpPr>
        <p:spPr>
          <a:xfrm>
            <a:off x="2805113" y="377825"/>
            <a:ext cx="9159874" cy="1325563"/>
          </a:xfrm>
        </p:spPr>
        <p:txBody>
          <a:bodyPr/>
          <a:lstStyle/>
          <a:p>
            <a:r>
              <a:rPr lang="en-US" b="1">
                <a:latin typeface="Calibri"/>
                <a:cs typeface="Helvetica"/>
              </a:rPr>
              <a:t>Clinical Requirements </a:t>
            </a:r>
            <a:endParaRPr lang="en-US" b="1">
              <a:latin typeface="Calibri"/>
            </a:endParaRPr>
          </a:p>
        </p:txBody>
      </p:sp>
      <p:sp>
        <p:nvSpPr>
          <p:cNvPr id="9" name="Content Placeholder 2">
            <a:extLst>
              <a:ext uri="{FF2B5EF4-FFF2-40B4-BE49-F238E27FC236}">
                <a16:creationId xmlns:a16="http://schemas.microsoft.com/office/drawing/2014/main" id="{123215E2-4622-FB86-9BC4-CBCFEDAE945B}"/>
              </a:ext>
            </a:extLst>
          </p:cNvPr>
          <p:cNvSpPr>
            <a:spLocks noGrp="1"/>
          </p:cNvSpPr>
          <p:nvPr>
            <p:ph idx="1"/>
          </p:nvPr>
        </p:nvSpPr>
        <p:spPr>
          <a:xfrm>
            <a:off x="2679700" y="1502077"/>
            <a:ext cx="6310509" cy="3522569"/>
          </a:xfrm>
        </p:spPr>
        <p:txBody>
          <a:bodyPr vert="horz" lIns="91440" tIns="45720" rIns="91440" bIns="45720" rtlCol="0" anchor="t">
            <a:noAutofit/>
          </a:bodyPr>
          <a:lstStyle/>
          <a:p>
            <a:pPr marL="342900" indent="-342900">
              <a:buFont typeface="Arial" panose="020B0604020202020204" pitchFamily="34" charset="0"/>
              <a:buChar char="•"/>
            </a:pPr>
            <a:r>
              <a:rPr lang="en-US" sz="3600">
                <a:latin typeface="Calibri"/>
              </a:rPr>
              <a:t>Cleared background check</a:t>
            </a:r>
            <a:endParaRPr lang="en-US" sz="3600"/>
          </a:p>
          <a:p>
            <a:pPr marL="800100" lvl="1" indent="-342900">
              <a:buFont typeface="Courier New" panose="020B0604020202020204" pitchFamily="34" charset="0"/>
              <a:buChar char="o"/>
            </a:pPr>
            <a:r>
              <a:rPr lang="en-US" sz="2000">
                <a:latin typeface="Calibri"/>
              </a:rPr>
              <a:t>(exclusions do not guarantee clinical placement)</a:t>
            </a:r>
          </a:p>
          <a:p>
            <a:pPr marL="342900" indent="-342900">
              <a:buFont typeface="Arial" panose="020B0604020202020204" pitchFamily="34" charset="0"/>
              <a:buChar char="•"/>
            </a:pPr>
            <a:r>
              <a:rPr lang="en-US" sz="3600">
                <a:latin typeface="Calibri"/>
              </a:rPr>
              <a:t>BLS Healthcare Provider certification card</a:t>
            </a:r>
          </a:p>
          <a:p>
            <a:pPr marL="342900" indent="-342900">
              <a:buFont typeface="Arial" panose="020B0604020202020204" pitchFamily="34" charset="0"/>
              <a:buChar char="•"/>
            </a:pPr>
            <a:r>
              <a:rPr lang="en-US" sz="3600">
                <a:latin typeface="Calibri"/>
              </a:rPr>
              <a:t>Immunizations</a:t>
            </a:r>
          </a:p>
          <a:p>
            <a:pPr marL="342900" indent="-342900">
              <a:buFont typeface="Arial" panose="020B0604020202020204" pitchFamily="34" charset="0"/>
              <a:buChar char="•"/>
            </a:pPr>
            <a:r>
              <a:rPr lang="en-US" sz="3600">
                <a:latin typeface="Calibri"/>
              </a:rPr>
              <a:t>Health insurance</a:t>
            </a:r>
          </a:p>
        </p:txBody>
      </p:sp>
      <p:pic>
        <p:nvPicPr>
          <p:cNvPr id="11" name="Picture 10" descr="Premium Vector | Document file with check mark concept flat vector ...">
            <a:extLst>
              <a:ext uri="{FF2B5EF4-FFF2-40B4-BE49-F238E27FC236}">
                <a16:creationId xmlns:a16="http://schemas.microsoft.com/office/drawing/2014/main" id="{C1769C00-00A7-1FA0-C791-0EA322C5A18F}"/>
              </a:ext>
            </a:extLst>
          </p:cNvPr>
          <p:cNvPicPr>
            <a:picLocks noChangeAspect="1"/>
          </p:cNvPicPr>
          <p:nvPr/>
        </p:nvPicPr>
        <p:blipFill>
          <a:blip r:embed="rId2"/>
          <a:stretch>
            <a:fillRect/>
          </a:stretch>
        </p:blipFill>
        <p:spPr>
          <a:xfrm>
            <a:off x="7828616" y="3546239"/>
            <a:ext cx="3974925" cy="2932617"/>
          </a:xfrm>
          <a:prstGeom prst="rect">
            <a:avLst/>
          </a:prstGeom>
        </p:spPr>
      </p:pic>
    </p:spTree>
    <p:extLst>
      <p:ext uri="{BB962C8B-B14F-4D97-AF65-F5344CB8AC3E}">
        <p14:creationId xmlns:p14="http://schemas.microsoft.com/office/powerpoint/2010/main" val="2223973601"/>
      </p:ext>
    </p:extLst>
  </p:cSld>
  <p:clrMapOvr>
    <a:masterClrMapping/>
  </p:clrMapOvr>
  <mc:AlternateContent xmlns:mc="http://schemas.openxmlformats.org/markup-compatibility/2006" xmlns:p14="http://schemas.microsoft.com/office/powerpoint/2010/main">
    <mc:Choice Requires="p14">
      <p:transition spd="slow" p14:dur="2000" advTm="48632"/>
    </mc:Choice>
    <mc:Fallback xmlns="">
      <p:transition spd="slow" advTm="486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5E13-CD62-5226-B7E6-21BB9CF8CE62}"/>
              </a:ext>
            </a:extLst>
          </p:cNvPr>
          <p:cNvSpPr>
            <a:spLocks noGrp="1"/>
          </p:cNvSpPr>
          <p:nvPr>
            <p:ph type="title"/>
          </p:nvPr>
        </p:nvSpPr>
        <p:spPr/>
        <p:txBody>
          <a:bodyPr/>
          <a:lstStyle/>
          <a:p>
            <a:r>
              <a:rPr lang="en-US" sz="3600" b="1">
                <a:latin typeface="Calibri"/>
                <a:ea typeface="Calibri"/>
                <a:cs typeface="Calibri"/>
              </a:rPr>
              <a:t>Clinical Requirements</a:t>
            </a:r>
            <a:br>
              <a:rPr lang="en-US" sz="3600" b="1">
                <a:latin typeface="Calibri"/>
                <a:ea typeface="Calibri"/>
                <a:cs typeface="Calibri"/>
              </a:rPr>
            </a:br>
            <a:r>
              <a:rPr lang="en-US" sz="3600" b="1">
                <a:latin typeface="Calibri"/>
                <a:ea typeface="Calibri"/>
                <a:cs typeface="Calibri"/>
              </a:rPr>
              <a:t>What if I am not a US citizen? </a:t>
            </a:r>
            <a:endParaRPr lang="en-US" sz="3600" b="1"/>
          </a:p>
        </p:txBody>
      </p:sp>
      <p:sp>
        <p:nvSpPr>
          <p:cNvPr id="3" name="Content Placeholder 2">
            <a:extLst>
              <a:ext uri="{FF2B5EF4-FFF2-40B4-BE49-F238E27FC236}">
                <a16:creationId xmlns:a16="http://schemas.microsoft.com/office/drawing/2014/main" id="{3E64E059-06E5-15BD-FACD-B6DC03F33F6A}"/>
              </a:ext>
            </a:extLst>
          </p:cNvPr>
          <p:cNvSpPr>
            <a:spLocks noGrp="1"/>
          </p:cNvSpPr>
          <p:nvPr>
            <p:ph idx="1"/>
          </p:nvPr>
        </p:nvSpPr>
        <p:spPr/>
        <p:txBody>
          <a:bodyPr vert="horz" lIns="91440" tIns="45720" rIns="91440" bIns="45720" rtlCol="0" anchor="t">
            <a:normAutofit/>
          </a:bodyPr>
          <a:lstStyle/>
          <a:p>
            <a:pPr marL="0" indent="0">
              <a:buNone/>
            </a:pPr>
            <a:r>
              <a:rPr lang="en-US" sz="2400">
                <a:latin typeface="Calibri"/>
                <a:ea typeface="Calibri"/>
                <a:cs typeface="Calibri"/>
              </a:rPr>
              <a:t>Some clinical settings require proof of citizenship or official residency status from nursing students. If a student does not have required documentation to establish sufficient proof of citizenship or official residency status (e.g. driver’s license, passport, visa, employment authorization documentation, Texas identification card), it is very likely they will not be able to complete necessary clinical coursework. Students who do not complete clinical coursework will be unable to earn the BSN, resulting in the potential loss of significant time and money. </a:t>
            </a:r>
            <a:endParaRPr lang="en-US" sz="2400" u="sng">
              <a:latin typeface="Calibri"/>
              <a:ea typeface="Calibri"/>
              <a:cs typeface="Calibri"/>
            </a:endParaRPr>
          </a:p>
          <a:p>
            <a:pPr lvl="2"/>
            <a:r>
              <a:rPr lang="en-US" sz="2400">
                <a:latin typeface="Calibri"/>
                <a:ea typeface="Calibri"/>
                <a:cs typeface="Calibri"/>
              </a:rPr>
              <a:t>If you have questions, please contact our Global Engagement Center. Email: </a:t>
            </a:r>
            <a:r>
              <a:rPr lang="en-US" sz="2400">
                <a:latin typeface="Calibri"/>
                <a:ea typeface="Calibri"/>
                <a:cs typeface="Calibri"/>
                <a:hlinkClick r:id="rId2"/>
              </a:rPr>
              <a:t>GEC@shsu.edu</a:t>
            </a:r>
            <a:endParaRPr lang="en-US" sz="2400">
              <a:latin typeface="Calibri"/>
              <a:ea typeface="Calibri"/>
              <a:cs typeface="Calibri"/>
            </a:endParaRPr>
          </a:p>
          <a:p>
            <a:endParaRPr lang="en-US"/>
          </a:p>
        </p:txBody>
      </p:sp>
    </p:spTree>
    <p:extLst>
      <p:ext uri="{BB962C8B-B14F-4D97-AF65-F5344CB8AC3E}">
        <p14:creationId xmlns:p14="http://schemas.microsoft.com/office/powerpoint/2010/main" val="4053014658"/>
      </p:ext>
    </p:extLst>
  </p:cSld>
  <p:clrMapOvr>
    <a:masterClrMapping/>
  </p:clrMapOvr>
  <mc:AlternateContent xmlns:mc="http://schemas.openxmlformats.org/markup-compatibility/2006" xmlns:p14="http://schemas.microsoft.com/office/powerpoint/2010/main">
    <mc:Choice Requires="p14">
      <p:transition spd="slow" p14:dur="2000" advTm="54068"/>
    </mc:Choice>
    <mc:Fallback xmlns="">
      <p:transition spd="slow" advTm="540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501" y="365125"/>
            <a:ext cx="8471704" cy="1325563"/>
          </a:xfrm>
        </p:spPr>
        <p:txBody>
          <a:bodyPr/>
          <a:lstStyle/>
          <a:p>
            <a:r>
              <a:rPr lang="en-US" b="1">
                <a:latin typeface="Calibri"/>
                <a:cs typeface="Helvetica"/>
              </a:rPr>
              <a:t>Degree Requirements</a:t>
            </a:r>
          </a:p>
        </p:txBody>
      </p:sp>
      <p:sp>
        <p:nvSpPr>
          <p:cNvPr id="4" name="Rectangle 3">
            <a:extLst>
              <a:ext uri="{FF2B5EF4-FFF2-40B4-BE49-F238E27FC236}">
                <a16:creationId xmlns:a16="http://schemas.microsoft.com/office/drawing/2014/main" id="{8A2E12B6-D1AD-40DC-B771-95E13B093F1E}"/>
              </a:ext>
            </a:extLst>
          </p:cNvPr>
          <p:cNvSpPr/>
          <p:nvPr/>
        </p:nvSpPr>
        <p:spPr>
          <a:xfrm>
            <a:off x="2397583" y="1543665"/>
            <a:ext cx="7792784" cy="4619854"/>
          </a:xfrm>
          <a:prstGeom prst="rect">
            <a:avLst/>
          </a:prstGeom>
        </p:spPr>
        <p:txBody>
          <a:bodyPr wrap="square" lIns="91440" tIns="45720" rIns="91440" bIns="45720" anchor="t">
            <a:spAutoFit/>
          </a:bodyPr>
          <a:lstStyle/>
          <a:p>
            <a:pPr lvl="1">
              <a:lnSpc>
                <a:spcPct val="150000"/>
              </a:lnSpc>
            </a:pPr>
            <a:r>
              <a:rPr lang="en-US" b="1">
                <a:solidFill>
                  <a:schemeClr val="accent1">
                    <a:lumMod val="76000"/>
                  </a:schemeClr>
                </a:solidFill>
                <a:latin typeface="Calibri"/>
                <a:cs typeface="Calibri"/>
              </a:rPr>
              <a:t>Nursing Prerequisite Courses required by application deadline:</a:t>
            </a:r>
            <a:endParaRPr lang="en-US">
              <a:solidFill>
                <a:schemeClr val="accent1">
                  <a:lumMod val="76000"/>
                </a:schemeClr>
              </a:solidFill>
              <a:latin typeface="Calibri"/>
              <a:cs typeface="Calibri"/>
            </a:endParaRPr>
          </a:p>
          <a:p>
            <a:pPr lvl="1">
              <a:lnSpc>
                <a:spcPct val="150000"/>
              </a:lnSpc>
            </a:pPr>
            <a:endParaRPr lang="en-US" b="1">
              <a:solidFill>
                <a:schemeClr val="accent1">
                  <a:lumMod val="76000"/>
                </a:schemeClr>
              </a:solidFill>
              <a:latin typeface="Calibri"/>
              <a:cs typeface="Calibri"/>
            </a:endParaRP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BIOL 2403  Anatomy and Physiology I</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BIOL 2404  Anatomy and Physiology II</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BIOL 2420 Medical Microbiology</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CHEM 1406  Introductory Chemistry</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MATH 1314   College Algebra</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MATH 1342  Statistics</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FACS 2362  Nutrition</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PSYC 1301  General Psychology</a:t>
            </a:r>
          </a:p>
          <a:p>
            <a:pPr marL="742950" lvl="1" indent="-285750">
              <a:lnSpc>
                <a:spcPct val="150000"/>
              </a:lnSpc>
              <a:buFont typeface="Arial" panose="020B0604020202020204" pitchFamily="34" charset="0"/>
              <a:buChar char="•"/>
            </a:pPr>
            <a:r>
              <a:rPr lang="en-US" b="1">
                <a:solidFill>
                  <a:schemeClr val="accent1">
                    <a:lumMod val="76000"/>
                  </a:schemeClr>
                </a:solidFill>
                <a:latin typeface="Calibri"/>
                <a:cs typeface="Calibri"/>
              </a:rPr>
              <a:t>PSYC 3374  Lifespan Growth and Development</a:t>
            </a:r>
          </a:p>
        </p:txBody>
      </p:sp>
      <p:pic>
        <p:nvPicPr>
          <p:cNvPr id="8" name="Picture 7" descr="Image result for science graphic">
            <a:extLst>
              <a:ext uri="{FF2B5EF4-FFF2-40B4-BE49-F238E27FC236}">
                <a16:creationId xmlns:a16="http://schemas.microsoft.com/office/drawing/2014/main" id="{E0E1591A-8FFB-41BF-1F0B-0F380E62185E}"/>
              </a:ext>
            </a:extLst>
          </p:cNvPr>
          <p:cNvPicPr>
            <a:picLocks noChangeAspect="1"/>
          </p:cNvPicPr>
          <p:nvPr/>
        </p:nvPicPr>
        <p:blipFill>
          <a:blip r:embed="rId3"/>
          <a:stretch>
            <a:fillRect/>
          </a:stretch>
        </p:blipFill>
        <p:spPr>
          <a:xfrm>
            <a:off x="7842550" y="2421411"/>
            <a:ext cx="3055980" cy="3075802"/>
          </a:xfrm>
          <a:prstGeom prst="rect">
            <a:avLst/>
          </a:prstGeom>
        </p:spPr>
      </p:pic>
    </p:spTree>
    <p:extLst>
      <p:ext uri="{BB962C8B-B14F-4D97-AF65-F5344CB8AC3E}">
        <p14:creationId xmlns:p14="http://schemas.microsoft.com/office/powerpoint/2010/main" val="3145620556"/>
      </p:ext>
    </p:extLst>
  </p:cSld>
  <p:clrMapOvr>
    <a:masterClrMapping/>
  </p:clrMapOvr>
  <mc:AlternateContent xmlns:mc="http://schemas.openxmlformats.org/markup-compatibility/2006" xmlns:p14="http://schemas.microsoft.com/office/powerpoint/2010/main">
    <mc:Choice Requires="p14">
      <p:transition spd="slow" p14:dur="2000" advTm="26742"/>
    </mc:Choice>
    <mc:Fallback xmlns="">
      <p:transition spd="slow" advTm="2674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8314E7-11AD-98CB-A232-596B2CA1FDB8}"/>
              </a:ext>
            </a:extLst>
          </p:cNvPr>
          <p:cNvSpPr>
            <a:spLocks noGrp="1"/>
          </p:cNvSpPr>
          <p:nvPr>
            <p:ph type="title"/>
          </p:nvPr>
        </p:nvSpPr>
        <p:spPr>
          <a:xfrm>
            <a:off x="2882096" y="365125"/>
            <a:ext cx="8471704" cy="1325563"/>
          </a:xfrm>
        </p:spPr>
        <p:txBody>
          <a:bodyPr/>
          <a:lstStyle/>
          <a:p>
            <a:r>
              <a:rPr lang="en-US" b="1">
                <a:latin typeface="Calibri"/>
                <a:cs typeface="Helvetica"/>
              </a:rPr>
              <a:t>Degree Requirements</a:t>
            </a:r>
          </a:p>
        </p:txBody>
      </p:sp>
      <p:sp>
        <p:nvSpPr>
          <p:cNvPr id="6" name="Rectangle 5">
            <a:extLst>
              <a:ext uri="{FF2B5EF4-FFF2-40B4-BE49-F238E27FC236}">
                <a16:creationId xmlns:a16="http://schemas.microsoft.com/office/drawing/2014/main" id="{24A1D9A0-7E2E-440B-ABA7-20DF50E544DB}"/>
              </a:ext>
            </a:extLst>
          </p:cNvPr>
          <p:cNvSpPr/>
          <p:nvPr/>
        </p:nvSpPr>
        <p:spPr>
          <a:xfrm>
            <a:off x="2512181" y="1715510"/>
            <a:ext cx="6947970" cy="235295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50000"/>
              </a:lnSpc>
            </a:pPr>
            <a:r>
              <a:rPr lang="en-US" sz="2000" b="1">
                <a:latin typeface="Calibri"/>
                <a:cs typeface="Calibri"/>
              </a:rPr>
              <a:t>TX Core Curriculum required by start of the program :</a:t>
            </a:r>
            <a:endParaRPr lang="en-US" sz="2000">
              <a:latin typeface="Calibri"/>
              <a:cs typeface="Calibri"/>
            </a:endParaRPr>
          </a:p>
          <a:p>
            <a:pPr marL="742950" lvl="1" indent="-285750">
              <a:lnSpc>
                <a:spcPct val="150000"/>
              </a:lnSpc>
              <a:buFont typeface="Arial"/>
              <a:buChar char="•"/>
            </a:pPr>
            <a:r>
              <a:rPr lang="en-US" sz="2000">
                <a:latin typeface="Calibri"/>
                <a:ea typeface="+mn-lt"/>
                <a:cs typeface="+mn-lt"/>
              </a:rPr>
              <a:t>Varies at every school</a:t>
            </a:r>
          </a:p>
          <a:p>
            <a:pPr marL="742950" lvl="1" indent="-285750">
              <a:lnSpc>
                <a:spcPct val="150000"/>
              </a:lnSpc>
              <a:buFont typeface="Arial"/>
              <a:buChar char="•"/>
            </a:pPr>
            <a:r>
              <a:rPr lang="en-US" sz="2000" b="1">
                <a:latin typeface="Calibri"/>
                <a:ea typeface="+mn-lt"/>
                <a:cs typeface="+mn-lt"/>
              </a:rPr>
              <a:t>If you are core complete at one public institution in TX, you will be core complete at SHSU.</a:t>
            </a:r>
            <a:endParaRPr lang="en-US" sz="2000">
              <a:latin typeface="Calibri"/>
              <a:ea typeface="+mn-lt"/>
              <a:cs typeface="Calibri" panose="020F0502020204030204"/>
            </a:endParaRPr>
          </a:p>
          <a:p>
            <a:pPr marL="742950" lvl="1" indent="-285750">
              <a:lnSpc>
                <a:spcPct val="150000"/>
              </a:lnSpc>
              <a:buFont typeface="Arial"/>
              <a:buChar char="•"/>
            </a:pPr>
            <a:r>
              <a:rPr lang="en-US" sz="2000">
                <a:latin typeface="Calibri"/>
                <a:ea typeface="Calibri" panose="020F0502020204030204"/>
                <a:cs typeface="Calibri" panose="020F0502020204030204"/>
              </a:rPr>
              <a:t>You must be core complete before you start the program </a:t>
            </a:r>
          </a:p>
        </p:txBody>
      </p:sp>
    </p:spTree>
    <p:extLst>
      <p:ext uri="{BB962C8B-B14F-4D97-AF65-F5344CB8AC3E}">
        <p14:creationId xmlns:p14="http://schemas.microsoft.com/office/powerpoint/2010/main" val="651813846"/>
      </p:ext>
    </p:extLst>
  </p:cSld>
  <p:clrMapOvr>
    <a:masterClrMapping/>
  </p:clrMapOvr>
  <mc:AlternateContent xmlns:mc="http://schemas.openxmlformats.org/markup-compatibility/2006" xmlns:p14="http://schemas.microsoft.com/office/powerpoint/2010/main">
    <mc:Choice Requires="p14">
      <p:transition spd="slow" p14:dur="2000" advTm="49261"/>
    </mc:Choice>
    <mc:Fallback xmlns="">
      <p:transition spd="slow" advTm="492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a:cs typeface="Helvetica"/>
              </a:rPr>
              <a:t>TEAS Exam</a:t>
            </a:r>
          </a:p>
        </p:txBody>
      </p:sp>
      <p:sp>
        <p:nvSpPr>
          <p:cNvPr id="3" name="Content Placeholder 2"/>
          <p:cNvSpPr>
            <a:spLocks noGrp="1"/>
          </p:cNvSpPr>
          <p:nvPr>
            <p:ph idx="1"/>
          </p:nvPr>
        </p:nvSpPr>
        <p:spPr>
          <a:xfrm>
            <a:off x="2679699" y="1489436"/>
            <a:ext cx="9064066" cy="5006590"/>
          </a:xfrm>
        </p:spPr>
        <p:txBody>
          <a:bodyPr vert="horz" lIns="91440" tIns="45720" rIns="91440" bIns="45720" rtlCol="0" anchor="t">
            <a:noAutofit/>
          </a:bodyPr>
          <a:lstStyle/>
          <a:p>
            <a:pPr marL="342900" indent="-342900">
              <a:buFont typeface="Arial" panose="020B0604020202020204" pitchFamily="34" charset="0"/>
              <a:buChar char="•"/>
            </a:pPr>
            <a:r>
              <a:rPr lang="en-US" sz="2000" b="1" dirty="0">
                <a:latin typeface="Calibri"/>
              </a:rPr>
              <a:t>Test of Essential Academic Skills</a:t>
            </a:r>
          </a:p>
          <a:p>
            <a:pPr marL="800100" lvl="1" indent="-342900">
              <a:lnSpc>
                <a:spcPct val="200000"/>
              </a:lnSpc>
              <a:buFont typeface="Arial" panose="020B0604020202020204" pitchFamily="34" charset="0"/>
              <a:buChar char="•"/>
            </a:pPr>
            <a:r>
              <a:rPr lang="en-US" sz="2000" dirty="0">
                <a:latin typeface="Calibri"/>
              </a:rPr>
              <a:t>Required for BSN and LVN-BSN applicants</a:t>
            </a:r>
          </a:p>
          <a:p>
            <a:pPr marL="800100" lvl="1" indent="-342900">
              <a:lnSpc>
                <a:spcPct val="200000"/>
              </a:lnSpc>
              <a:buFont typeface="Arial" panose="020B0604020202020204" pitchFamily="34" charset="0"/>
              <a:buChar char="•"/>
            </a:pPr>
            <a:r>
              <a:rPr lang="en-US" sz="2000" dirty="0">
                <a:latin typeface="Calibri"/>
              </a:rPr>
              <a:t>Minimum overall score of 70 &amp; 55 or higher for each section</a:t>
            </a:r>
          </a:p>
          <a:p>
            <a:pPr marL="742950" lvl="1" indent="-285750">
              <a:lnSpc>
                <a:spcPct val="200000"/>
              </a:lnSpc>
              <a:buFont typeface="Arial" panose="020B0604020202020204" pitchFamily="34" charset="0"/>
              <a:buChar char="•"/>
            </a:pPr>
            <a:r>
              <a:rPr lang="en-US" sz="2000" dirty="0">
                <a:latin typeface="Calibri"/>
                <a:hlinkClick r:id="rId3">
                  <a:extLst>
                    <a:ext uri="{A12FA001-AC4F-418D-AE19-62706E023703}">
                      <ahyp:hlinkClr xmlns:ahyp="http://schemas.microsoft.com/office/drawing/2018/hyperlinkcolor" val="tx"/>
                    </a:ext>
                  </a:extLst>
                </a:hlinkClick>
              </a:rPr>
              <a:t>atitesting.com</a:t>
            </a:r>
            <a:r>
              <a:rPr lang="en-US" sz="2000" dirty="0">
                <a:latin typeface="Calibri"/>
              </a:rPr>
              <a:t> </a:t>
            </a:r>
          </a:p>
          <a:p>
            <a:pPr marL="742950" lvl="1" indent="-285750">
              <a:lnSpc>
                <a:spcPct val="200000"/>
              </a:lnSpc>
              <a:buFont typeface="Arial" panose="020B0604020202020204" pitchFamily="34" charset="0"/>
              <a:buChar char="•"/>
            </a:pPr>
            <a:r>
              <a:rPr lang="en-US" sz="2000" dirty="0">
                <a:latin typeface="Calibri"/>
              </a:rPr>
              <a:t>No limit on attempts; can only upload 1 Individual Performance Profile</a:t>
            </a:r>
          </a:p>
          <a:p>
            <a:pPr marL="742950" lvl="1" indent="-285750">
              <a:lnSpc>
                <a:spcPct val="200000"/>
              </a:lnSpc>
              <a:buFont typeface="Arial" panose="020B0604020202020204" pitchFamily="34" charset="0"/>
              <a:buChar char="•"/>
            </a:pPr>
            <a:r>
              <a:rPr lang="en-US" sz="2000" dirty="0">
                <a:latin typeface="Calibri"/>
              </a:rPr>
              <a:t>TEAS 7 version must be taken within 2 years of application deadline</a:t>
            </a:r>
          </a:p>
          <a:p>
            <a:pPr marL="457200" lvl="1" indent="0">
              <a:buNone/>
            </a:pPr>
            <a:endParaRPr lang="en-US" sz="2800"/>
          </a:p>
        </p:txBody>
      </p:sp>
    </p:spTree>
    <p:extLst>
      <p:ext uri="{BB962C8B-B14F-4D97-AF65-F5344CB8AC3E}">
        <p14:creationId xmlns:p14="http://schemas.microsoft.com/office/powerpoint/2010/main" val="912256041"/>
      </p:ext>
    </p:extLst>
  </p:cSld>
  <p:clrMapOvr>
    <a:masterClrMapping/>
  </p:clrMapOvr>
  <mc:AlternateContent xmlns:mc="http://schemas.openxmlformats.org/markup-compatibility/2006" xmlns:p14="http://schemas.microsoft.com/office/powerpoint/2010/main">
    <mc:Choice Requires="p14">
      <p:transition spd="slow" p14:dur="2000" advTm="61770"/>
    </mc:Choice>
    <mc:Fallback xmlns="">
      <p:transition spd="slow" advTm="617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67840" y="93300"/>
            <a:ext cx="9464741" cy="1097600"/>
          </a:xfrm>
          <a:prstGeom prst="rect">
            <a:avLst/>
          </a:prstGeom>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4400" b="1">
                <a:solidFill>
                  <a:schemeClr val="bg1"/>
                </a:solidFill>
                <a:latin typeface="Calibri"/>
                <a:ea typeface="Spectral"/>
                <a:cs typeface="Calibri"/>
                <a:sym typeface="Spectral"/>
              </a:rPr>
              <a:t>TEAS Upload- Most Common Error</a:t>
            </a:r>
            <a:endParaRPr sz="4400" b="1">
              <a:solidFill>
                <a:schemeClr val="bg1"/>
              </a:solidFill>
              <a:latin typeface="Calibri"/>
              <a:ea typeface="Spectral"/>
              <a:cs typeface="Calibri"/>
              <a:sym typeface="Spectral"/>
            </a:endParaRPr>
          </a:p>
        </p:txBody>
      </p:sp>
      <p:pic>
        <p:nvPicPr>
          <p:cNvPr id="290" name="Google Shape;290;p15"/>
          <p:cNvPicPr preferRelativeResize="0"/>
          <p:nvPr/>
        </p:nvPicPr>
        <p:blipFill>
          <a:blip r:embed="rId3">
            <a:alphaModFix/>
          </a:blip>
          <a:stretch>
            <a:fillRect/>
          </a:stretch>
        </p:blipFill>
        <p:spPr>
          <a:xfrm>
            <a:off x="190967" y="1638601"/>
            <a:ext cx="6437199" cy="4735033"/>
          </a:xfrm>
          <a:prstGeom prst="rect">
            <a:avLst/>
          </a:prstGeom>
          <a:noFill/>
          <a:ln>
            <a:noFill/>
          </a:ln>
        </p:spPr>
      </p:pic>
      <p:sp>
        <p:nvSpPr>
          <p:cNvPr id="291" name="Google Shape;291;p15"/>
          <p:cNvSpPr txBox="1"/>
          <p:nvPr/>
        </p:nvSpPr>
        <p:spPr>
          <a:xfrm>
            <a:off x="2448570" y="892548"/>
            <a:ext cx="1912487" cy="5909269"/>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050" b="1">
                <a:solidFill>
                  <a:srgbClr val="FFFF00"/>
                </a:solidFill>
                <a:ea typeface="Spectral"/>
                <a:cs typeface="Spectral"/>
                <a:sym typeface="Spectral"/>
              </a:rPr>
              <a:t>WRONG</a:t>
            </a:r>
            <a:r>
              <a:rPr lang="en" sz="3050" b="1">
                <a:solidFill>
                  <a:schemeClr val="accent1">
                    <a:lumMod val="20000"/>
                    <a:lumOff val="80000"/>
                  </a:schemeClr>
                </a:solidFill>
                <a:ea typeface="Spectral"/>
                <a:cs typeface="Spectral"/>
                <a:sym typeface="Spectral"/>
              </a:rPr>
              <a:t> </a:t>
            </a:r>
            <a:r>
              <a:rPr lang="en" sz="3050" b="1">
                <a:solidFill>
                  <a:srgbClr val="990000"/>
                </a:solidFill>
                <a:latin typeface="Spectral"/>
                <a:ea typeface="Spectral"/>
                <a:cs typeface="Spectral"/>
                <a:sym typeface="Spectral"/>
              </a:rPr>
              <a:t>	</a:t>
            </a:r>
            <a:r>
              <a:rPr lang="en" sz="3050" b="1">
                <a:latin typeface="Spectral"/>
                <a:ea typeface="Spectral"/>
                <a:cs typeface="Spectral"/>
                <a:sym typeface="Spectral"/>
              </a:rPr>
              <a:t>										</a:t>
            </a:r>
            <a:r>
              <a:rPr lang="en" sz="3050" b="1">
                <a:solidFill>
                  <a:srgbClr val="38761D"/>
                </a:solidFill>
                <a:latin typeface="Spectral"/>
                <a:ea typeface="Spectral"/>
                <a:cs typeface="Spectral"/>
                <a:sym typeface="Spectral"/>
              </a:rPr>
              <a:t> </a:t>
            </a:r>
            <a:endParaRPr sz="3050" b="1">
              <a:solidFill>
                <a:srgbClr val="38761D"/>
              </a:solidFill>
              <a:latin typeface="Spectral"/>
              <a:ea typeface="Spectral"/>
              <a:cs typeface="Spectral"/>
              <a:sym typeface="Spectral"/>
            </a:endParaRPr>
          </a:p>
        </p:txBody>
      </p:sp>
      <p:pic>
        <p:nvPicPr>
          <p:cNvPr id="292" name="Google Shape;292;p15"/>
          <p:cNvPicPr preferRelativeResize="0"/>
          <p:nvPr/>
        </p:nvPicPr>
        <p:blipFill>
          <a:blip r:embed="rId4">
            <a:alphaModFix/>
          </a:blip>
          <a:stretch>
            <a:fillRect/>
          </a:stretch>
        </p:blipFill>
        <p:spPr>
          <a:xfrm>
            <a:off x="7613400" y="1456734"/>
            <a:ext cx="4124667" cy="5329199"/>
          </a:xfrm>
          <a:prstGeom prst="rect">
            <a:avLst/>
          </a:prstGeom>
          <a:noFill/>
          <a:ln>
            <a:noFill/>
          </a:ln>
        </p:spPr>
      </p:pic>
      <p:sp>
        <p:nvSpPr>
          <p:cNvPr id="293" name="Google Shape;293;p15"/>
          <p:cNvSpPr/>
          <p:nvPr/>
        </p:nvSpPr>
        <p:spPr>
          <a:xfrm>
            <a:off x="8669700" y="2132000"/>
            <a:ext cx="978000" cy="856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4" name="Google Shape;294;p15"/>
          <p:cNvSpPr/>
          <p:nvPr/>
        </p:nvSpPr>
        <p:spPr>
          <a:xfrm>
            <a:off x="8669700" y="2481900"/>
            <a:ext cx="978000" cy="856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4" name="TextBox 3">
            <a:extLst>
              <a:ext uri="{FF2B5EF4-FFF2-40B4-BE49-F238E27FC236}">
                <a16:creationId xmlns:a16="http://schemas.microsoft.com/office/drawing/2014/main" id="{A80E7F6D-8C1A-C29C-F721-CA76ED40EA51}"/>
              </a:ext>
            </a:extLst>
          </p:cNvPr>
          <p:cNvSpPr txBox="1"/>
          <p:nvPr/>
        </p:nvSpPr>
        <p:spPr>
          <a:xfrm>
            <a:off x="8281581" y="895749"/>
            <a:ext cx="2782185" cy="59503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3050" b="1">
                <a:solidFill>
                  <a:srgbClr val="56ED15"/>
                </a:solidFill>
              </a:rPr>
              <a:t>CORRECT</a:t>
            </a:r>
            <a:endParaRPr lang="en-US" sz="3050">
              <a:solidFill>
                <a:srgbClr val="56ED15"/>
              </a:solidFill>
            </a:endParaRPr>
          </a:p>
        </p:txBody>
      </p:sp>
      <p:pic>
        <p:nvPicPr>
          <p:cNvPr id="2" name="Graphic 1" descr="Checkbox Crossed with solid fill">
            <a:extLst>
              <a:ext uri="{FF2B5EF4-FFF2-40B4-BE49-F238E27FC236}">
                <a16:creationId xmlns:a16="http://schemas.microsoft.com/office/drawing/2014/main" id="{9174118A-29FB-7343-883B-2BD645018C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148" y="3653590"/>
            <a:ext cx="3310689" cy="3410952"/>
          </a:xfrm>
          <a:prstGeom prst="rect">
            <a:avLst/>
          </a:prstGeom>
        </p:spPr>
      </p:pic>
      <p:pic>
        <p:nvPicPr>
          <p:cNvPr id="5" name="Graphic 4" descr="Checkbox Checked with solid fill">
            <a:extLst>
              <a:ext uri="{FF2B5EF4-FFF2-40B4-BE49-F238E27FC236}">
                <a16:creationId xmlns:a16="http://schemas.microsoft.com/office/drawing/2014/main" id="{788F6D9A-5A47-F3A3-5C35-7DE6E3F53A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7432" y="4014538"/>
            <a:ext cx="3410951" cy="3410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864"/>
    </mc:Choice>
    <mc:Fallback xmlns="">
      <p:transition spd="slow" advTm="338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113" y="95989"/>
            <a:ext cx="9159874" cy="1325563"/>
          </a:xfrm>
        </p:spPr>
        <p:txBody>
          <a:bodyPr/>
          <a:lstStyle/>
          <a:p>
            <a:r>
              <a:rPr lang="en-US" b="1">
                <a:latin typeface="Calibri"/>
                <a:cs typeface="Helvetica"/>
              </a:rPr>
              <a:t>Competitive Requirements</a:t>
            </a:r>
          </a:p>
        </p:txBody>
      </p:sp>
      <p:sp>
        <p:nvSpPr>
          <p:cNvPr id="3" name="Content Placeholder 2"/>
          <p:cNvSpPr>
            <a:spLocks noGrp="1"/>
          </p:cNvSpPr>
          <p:nvPr>
            <p:ph idx="1"/>
          </p:nvPr>
        </p:nvSpPr>
        <p:spPr>
          <a:xfrm>
            <a:off x="2805983" y="1150851"/>
            <a:ext cx="4821955" cy="5297511"/>
          </a:xfrm>
        </p:spPr>
        <p:txBody>
          <a:bodyPr vert="horz" lIns="91440" tIns="45720" rIns="91440" bIns="45720" rtlCol="0" anchor="t">
            <a:normAutofit/>
          </a:bodyPr>
          <a:lstStyle/>
          <a:p>
            <a:pPr marL="0" indent="0">
              <a:buNone/>
            </a:pPr>
            <a:r>
              <a:rPr lang="en-US" sz="2000" b="1">
                <a:latin typeface="Calibri"/>
              </a:rPr>
              <a:t>Pre-licensure BSN:</a:t>
            </a:r>
            <a:endParaRPr lang="en-US" sz="2000">
              <a:latin typeface="Calibri"/>
            </a:endParaRPr>
          </a:p>
          <a:p>
            <a:pPr marL="342900">
              <a:buFont typeface="Arial" panose="020B0604020202020204" pitchFamily="34" charset="0"/>
              <a:buChar char="•"/>
            </a:pPr>
            <a:r>
              <a:rPr lang="en-US" sz="2000">
                <a:latin typeface="Calibri"/>
              </a:rPr>
              <a:t>Prerequisite GPA = 3.7</a:t>
            </a:r>
          </a:p>
          <a:p>
            <a:pPr marL="342900">
              <a:buFont typeface="Arial" panose="020B0604020202020204" pitchFamily="34" charset="0"/>
              <a:buChar char="•"/>
            </a:pPr>
            <a:r>
              <a:rPr lang="en-US" sz="2000">
                <a:latin typeface="Calibri"/>
              </a:rPr>
              <a:t>Overall GPA = 3.6</a:t>
            </a:r>
          </a:p>
          <a:p>
            <a:pPr marL="342900">
              <a:buFont typeface="Arial" panose="020B0604020202020204" pitchFamily="34" charset="0"/>
              <a:buChar char="•"/>
            </a:pPr>
            <a:r>
              <a:rPr lang="en-US" sz="2000">
                <a:latin typeface="Calibri"/>
              </a:rPr>
              <a:t>TEAS Math Score = 90+</a:t>
            </a:r>
          </a:p>
          <a:p>
            <a:pPr marL="342900">
              <a:buFont typeface="Arial" panose="020B0604020202020204" pitchFamily="34" charset="0"/>
              <a:buChar char="•"/>
            </a:pPr>
            <a:r>
              <a:rPr lang="en-US" sz="2000">
                <a:latin typeface="Calibri"/>
              </a:rPr>
              <a:t>TEAS Reading Score = 80+</a:t>
            </a:r>
          </a:p>
          <a:p>
            <a:pPr marL="342900">
              <a:buFont typeface="Arial" panose="020B0604020202020204" pitchFamily="34" charset="0"/>
              <a:buChar char="•"/>
            </a:pPr>
            <a:r>
              <a:rPr lang="en-US" sz="2000">
                <a:latin typeface="Calibri"/>
              </a:rPr>
              <a:t>TEAS Overall Score = 80+</a:t>
            </a:r>
          </a:p>
          <a:p>
            <a:pPr marL="0" indent="0">
              <a:buNone/>
            </a:pPr>
            <a:r>
              <a:rPr lang="en-US" sz="2000" b="1">
                <a:latin typeface="Calibri"/>
              </a:rPr>
              <a:t>Bonus Points </a:t>
            </a:r>
          </a:p>
          <a:p>
            <a:r>
              <a:rPr lang="en-US" sz="2000">
                <a:latin typeface="Calibri"/>
              </a:rPr>
              <a:t>Taking MATH 1370 (Biomedical Statistics)</a:t>
            </a:r>
          </a:p>
          <a:p>
            <a:r>
              <a:rPr lang="en-US" sz="2000">
                <a:latin typeface="Calibri"/>
              </a:rPr>
              <a:t>10+ hours at SHSU</a:t>
            </a:r>
          </a:p>
          <a:p>
            <a:r>
              <a:rPr lang="en-US" sz="2000">
                <a:latin typeface="Calibri"/>
              </a:rPr>
              <a:t>Veteran status</a:t>
            </a:r>
          </a:p>
          <a:p>
            <a:r>
              <a:rPr lang="en-US" sz="2000">
                <a:latin typeface="Calibri"/>
              </a:rPr>
              <a:t>Nurse's Aide, Medical Assistant, EMT or Paramedic License (6 months experience)</a:t>
            </a:r>
          </a:p>
          <a:p>
            <a:r>
              <a:rPr lang="en-US" sz="2000">
                <a:latin typeface="Calibri"/>
              </a:rPr>
              <a:t>A previous Bachelors/Master's Degree </a:t>
            </a:r>
            <a:r>
              <a:rPr lang="en-US" sz="1800">
                <a:latin typeface="Calibri"/>
              </a:rPr>
              <a:t> </a:t>
            </a:r>
          </a:p>
          <a:p>
            <a:endParaRPr lang="en-US" sz="2400"/>
          </a:p>
        </p:txBody>
      </p:sp>
      <p:pic>
        <p:nvPicPr>
          <p:cNvPr id="4" name="Picture 3">
            <a:extLst>
              <a:ext uri="{FF2B5EF4-FFF2-40B4-BE49-F238E27FC236}">
                <a16:creationId xmlns:a16="http://schemas.microsoft.com/office/drawing/2014/main" id="{927F856D-FAC3-44F8-8120-DF31B8B2703A}"/>
              </a:ext>
            </a:extLst>
          </p:cNvPr>
          <p:cNvPicPr>
            <a:picLocks noChangeAspect="1"/>
          </p:cNvPicPr>
          <p:nvPr/>
        </p:nvPicPr>
        <p:blipFill>
          <a:blip r:embed="rId3"/>
          <a:stretch>
            <a:fillRect/>
          </a:stretch>
        </p:blipFill>
        <p:spPr>
          <a:xfrm>
            <a:off x="8138668" y="2103438"/>
            <a:ext cx="3519932" cy="2135187"/>
          </a:xfrm>
          <a:prstGeom prst="rect">
            <a:avLst/>
          </a:prstGeom>
        </p:spPr>
      </p:pic>
    </p:spTree>
    <p:extLst>
      <p:ext uri="{BB962C8B-B14F-4D97-AF65-F5344CB8AC3E}">
        <p14:creationId xmlns:p14="http://schemas.microsoft.com/office/powerpoint/2010/main" val="1332422769"/>
      </p:ext>
    </p:extLst>
  </p:cSld>
  <p:clrMapOvr>
    <a:masterClrMapping/>
  </p:clrMapOvr>
  <mc:AlternateContent xmlns:mc="http://schemas.openxmlformats.org/markup-compatibility/2006" xmlns:p14="http://schemas.microsoft.com/office/powerpoint/2010/main">
    <mc:Choice Requires="p14">
      <p:transition spd="slow" p14:dur="2000" advTm="81099"/>
    </mc:Choice>
    <mc:Fallback xmlns="">
      <p:transition spd="slow" advTm="8109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113" y="116866"/>
            <a:ext cx="9159874" cy="1325563"/>
          </a:xfrm>
        </p:spPr>
        <p:txBody>
          <a:bodyPr/>
          <a:lstStyle/>
          <a:p>
            <a:r>
              <a:rPr lang="en-US" b="1">
                <a:latin typeface="Calibri"/>
                <a:cs typeface="Helvetica"/>
              </a:rPr>
              <a:t>Steps to Apply</a:t>
            </a:r>
          </a:p>
        </p:txBody>
      </p:sp>
      <p:sp>
        <p:nvSpPr>
          <p:cNvPr id="3" name="Content Placeholder 2"/>
          <p:cNvSpPr>
            <a:spLocks noGrp="1"/>
          </p:cNvSpPr>
          <p:nvPr>
            <p:ph idx="1"/>
          </p:nvPr>
        </p:nvSpPr>
        <p:spPr>
          <a:xfrm>
            <a:off x="2795780" y="1442659"/>
            <a:ext cx="9301163" cy="3117423"/>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sz="2200">
                <a:latin typeface="Calibri"/>
              </a:rPr>
              <a:t>Acceptance to Sam Houston State University (</a:t>
            </a:r>
            <a:r>
              <a:rPr lang="en-US" sz="2200">
                <a:latin typeface="Calibri"/>
                <a:hlinkClick r:id="rId3"/>
              </a:rPr>
              <a:t>www.applytexas.org</a:t>
            </a:r>
            <a:r>
              <a:rPr lang="en-US" sz="2200">
                <a:latin typeface="Calibri"/>
              </a:rPr>
              <a:t>)</a:t>
            </a:r>
          </a:p>
          <a:p>
            <a:pPr marL="742950" lvl="1" indent="-285750">
              <a:buFont typeface="Arial" panose="020B0604020202020204" pitchFamily="34" charset="0"/>
              <a:buChar char="•"/>
            </a:pPr>
            <a:r>
              <a:rPr lang="en-US" sz="2200">
                <a:latin typeface="Calibri"/>
              </a:rPr>
              <a:t>Apply for the semester you wish to begin taking courses </a:t>
            </a:r>
          </a:p>
          <a:p>
            <a:pPr marL="285750" indent="-285750">
              <a:buFont typeface="Arial" panose="020B0604020202020204" pitchFamily="34" charset="0"/>
              <a:buChar char="•"/>
            </a:pPr>
            <a:r>
              <a:rPr lang="en-US" sz="2200">
                <a:latin typeface="Calibri"/>
              </a:rPr>
              <a:t>Submission of School of Nursing application (</a:t>
            </a:r>
            <a:r>
              <a:rPr lang="en-US" sz="2200">
                <a:latin typeface="Calibri"/>
                <a:hlinkClick r:id="rId4"/>
              </a:rPr>
              <a:t>www.nursingcas.org</a:t>
            </a:r>
            <a:r>
              <a:rPr lang="en-US" sz="2200">
                <a:latin typeface="Calibri"/>
              </a:rPr>
              <a:t>) </a:t>
            </a:r>
          </a:p>
          <a:p>
            <a:pPr marL="742950" lvl="1" indent="-285750">
              <a:buFont typeface="Arial" panose="020B0604020202020204" pitchFamily="34" charset="0"/>
              <a:buChar char="•"/>
            </a:pPr>
            <a:r>
              <a:rPr lang="en-US" sz="2200">
                <a:latin typeface="Calibri"/>
              </a:rPr>
              <a:t>Official transcripts from every accredited institution attended</a:t>
            </a:r>
          </a:p>
          <a:p>
            <a:pPr marL="742950" lvl="1" indent="-285750">
              <a:buFont typeface="Arial" panose="020B0604020202020204" pitchFamily="34" charset="0"/>
              <a:buChar char="•"/>
            </a:pPr>
            <a:r>
              <a:rPr lang="en-US" sz="2200">
                <a:latin typeface="Calibri"/>
              </a:rPr>
              <a:t>1 TEAS Individual Performance Profile</a:t>
            </a:r>
          </a:p>
          <a:p>
            <a:pPr marL="742950" lvl="1" indent="-285750">
              <a:buFont typeface="Arial" panose="020B0604020202020204" pitchFamily="34" charset="0"/>
              <a:buChar char="•"/>
            </a:pPr>
            <a:r>
              <a:rPr lang="en-US" sz="2200">
                <a:latin typeface="Calibri"/>
              </a:rPr>
              <a:t>BLS Certification Card (American Heart Association)</a:t>
            </a:r>
          </a:p>
          <a:p>
            <a:pPr marL="742950" lvl="1" indent="-285750">
              <a:buFont typeface="Arial" panose="020B0604020202020204" pitchFamily="34" charset="0"/>
              <a:buChar char="•"/>
            </a:pPr>
            <a:r>
              <a:rPr lang="en-US" sz="2200">
                <a:latin typeface="Calibri"/>
              </a:rPr>
              <a:t>Immunization records</a:t>
            </a:r>
          </a:p>
          <a:p>
            <a:pPr marL="742950" lvl="1" indent="-285750">
              <a:buFont typeface="Arial" panose="020B0604020202020204" pitchFamily="34" charset="0"/>
              <a:buChar char="•"/>
            </a:pPr>
            <a:r>
              <a:rPr lang="en-US" sz="2200">
                <a:latin typeface="Calibri"/>
              </a:rPr>
              <a:t>All application items must be received at </a:t>
            </a:r>
            <a:r>
              <a:rPr lang="en-US" sz="2200" err="1">
                <a:latin typeface="Calibri"/>
              </a:rPr>
              <a:t>NursingCAS</a:t>
            </a:r>
            <a:r>
              <a:rPr lang="en-US" sz="2200">
                <a:latin typeface="Calibri"/>
              </a:rPr>
              <a:t> by application deadline</a:t>
            </a:r>
          </a:p>
        </p:txBody>
      </p:sp>
      <p:pic>
        <p:nvPicPr>
          <p:cNvPr id="4" name="Picture 3">
            <a:extLst>
              <a:ext uri="{FF2B5EF4-FFF2-40B4-BE49-F238E27FC236}">
                <a16:creationId xmlns:a16="http://schemas.microsoft.com/office/drawing/2014/main" id="{E3D0354D-A55F-43C8-954E-A44720AC5FB6}"/>
              </a:ext>
            </a:extLst>
          </p:cNvPr>
          <p:cNvPicPr>
            <a:picLocks noChangeAspect="1"/>
          </p:cNvPicPr>
          <p:nvPr/>
        </p:nvPicPr>
        <p:blipFill>
          <a:blip r:embed="rId5"/>
          <a:stretch>
            <a:fillRect/>
          </a:stretch>
        </p:blipFill>
        <p:spPr>
          <a:xfrm>
            <a:off x="5800780" y="5209065"/>
            <a:ext cx="3403705" cy="1108586"/>
          </a:xfrm>
          <a:prstGeom prst="rect">
            <a:avLst/>
          </a:prstGeom>
        </p:spPr>
      </p:pic>
      <p:pic>
        <p:nvPicPr>
          <p:cNvPr id="5" name="Picture 4">
            <a:extLst>
              <a:ext uri="{FF2B5EF4-FFF2-40B4-BE49-F238E27FC236}">
                <a16:creationId xmlns:a16="http://schemas.microsoft.com/office/drawing/2014/main" id="{540373DD-BC14-4908-BB61-E486A5DF108E}"/>
              </a:ext>
            </a:extLst>
          </p:cNvPr>
          <p:cNvPicPr>
            <a:picLocks noChangeAspect="1"/>
          </p:cNvPicPr>
          <p:nvPr/>
        </p:nvPicPr>
        <p:blipFill>
          <a:blip r:embed="rId6"/>
          <a:stretch>
            <a:fillRect/>
          </a:stretch>
        </p:blipFill>
        <p:spPr>
          <a:xfrm>
            <a:off x="3429734" y="4907773"/>
            <a:ext cx="1409878" cy="1409878"/>
          </a:xfrm>
          <a:prstGeom prst="rect">
            <a:avLst/>
          </a:prstGeom>
        </p:spPr>
      </p:pic>
      <p:pic>
        <p:nvPicPr>
          <p:cNvPr id="6" name="Picture 5" descr="Image result for atitesting">
            <a:extLst>
              <a:ext uri="{FF2B5EF4-FFF2-40B4-BE49-F238E27FC236}">
                <a16:creationId xmlns:a16="http://schemas.microsoft.com/office/drawing/2014/main" id="{32335677-5249-47C2-9504-B238DA5899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1398" y="4907773"/>
            <a:ext cx="1409878" cy="140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047221"/>
      </p:ext>
    </p:extLst>
  </p:cSld>
  <p:clrMapOvr>
    <a:masterClrMapping/>
  </p:clrMapOvr>
  <mc:AlternateContent xmlns:mc="http://schemas.openxmlformats.org/markup-compatibility/2006" xmlns:p14="http://schemas.microsoft.com/office/powerpoint/2010/main">
    <mc:Choice Requires="p14">
      <p:transition spd="slow" p14:dur="2000" advTm="75978"/>
    </mc:Choice>
    <mc:Fallback xmlns="">
      <p:transition spd="slow" advTm="759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DD33-4645-F97F-8F9C-71C06CF42984}"/>
              </a:ext>
            </a:extLst>
          </p:cNvPr>
          <p:cNvSpPr>
            <a:spLocks noGrp="1"/>
          </p:cNvSpPr>
          <p:nvPr>
            <p:ph type="title"/>
          </p:nvPr>
        </p:nvSpPr>
        <p:spPr>
          <a:xfrm>
            <a:off x="2882096" y="365125"/>
            <a:ext cx="8356883" cy="1346439"/>
          </a:xfrm>
        </p:spPr>
        <p:txBody>
          <a:bodyPr/>
          <a:lstStyle/>
          <a:p>
            <a:r>
              <a:rPr lang="en-US" b="1">
                <a:latin typeface="Calibri"/>
                <a:cs typeface="Helvetica"/>
              </a:rPr>
              <a:t>Health Insurance &amp; </a:t>
            </a:r>
            <a:br>
              <a:rPr lang="en-US" b="1">
                <a:latin typeface="Calibri"/>
                <a:cs typeface="Helvetica"/>
              </a:rPr>
            </a:br>
            <a:r>
              <a:rPr lang="en-US" b="1">
                <a:latin typeface="Calibri"/>
                <a:cs typeface="Helvetica"/>
              </a:rPr>
              <a:t>Immunization Records</a:t>
            </a:r>
            <a:endParaRPr lang="en-US" b="1">
              <a:latin typeface="Calibri"/>
            </a:endParaRPr>
          </a:p>
        </p:txBody>
      </p:sp>
      <p:sp>
        <p:nvSpPr>
          <p:cNvPr id="3" name="Content Placeholder 2">
            <a:extLst>
              <a:ext uri="{FF2B5EF4-FFF2-40B4-BE49-F238E27FC236}">
                <a16:creationId xmlns:a16="http://schemas.microsoft.com/office/drawing/2014/main" id="{227F757D-0AB7-4F62-F835-B431DBC4D970}"/>
              </a:ext>
            </a:extLst>
          </p:cNvPr>
          <p:cNvSpPr>
            <a:spLocks noGrp="1"/>
          </p:cNvSpPr>
          <p:nvPr>
            <p:ph idx="1"/>
          </p:nvPr>
        </p:nvSpPr>
        <p:spPr>
          <a:xfrm>
            <a:off x="2882096" y="1714112"/>
            <a:ext cx="8471704" cy="4953161"/>
          </a:xfrm>
        </p:spPr>
        <p:txBody>
          <a:bodyPr vert="horz" lIns="91440" tIns="45720" rIns="91440" bIns="45720" rtlCol="0" anchor="t">
            <a:normAutofit/>
          </a:bodyPr>
          <a:lstStyle/>
          <a:p>
            <a:r>
              <a:rPr lang="en-US">
                <a:latin typeface="Calibri"/>
              </a:rPr>
              <a:t>Health Insurance must be a comprehensive plan that covers a broad range of services</a:t>
            </a:r>
          </a:p>
          <a:p>
            <a:pPr lvl="1">
              <a:buFont typeface="Courier New,monospace"/>
              <a:buChar char="o"/>
            </a:pPr>
            <a:r>
              <a:rPr lang="en-US" sz="2200">
                <a:latin typeface="Calibri"/>
                <a:cs typeface="Arial"/>
              </a:rPr>
              <a:t>"Gold cards" or plans that restrict coverage to one facility or health condition (ex. women's health plan) are not acceptable</a:t>
            </a:r>
          </a:p>
          <a:p>
            <a:pPr lvl="1">
              <a:buFont typeface="Courier New,monospace"/>
              <a:buChar char="o"/>
            </a:pPr>
            <a:r>
              <a:rPr lang="en-US" sz="2200">
                <a:latin typeface="Calibri"/>
                <a:cs typeface="Arial"/>
              </a:rPr>
              <a:t>Not required for admission, but will be required for clinicals, SHSU Student Health Plan is acceptable</a:t>
            </a:r>
          </a:p>
          <a:p>
            <a:r>
              <a:rPr lang="en-US">
                <a:latin typeface="Calibri"/>
              </a:rPr>
              <a:t>Immunizations</a:t>
            </a:r>
          </a:p>
          <a:p>
            <a:pPr lvl="1">
              <a:buFont typeface="Courier New"/>
              <a:buChar char="o"/>
            </a:pPr>
            <a:r>
              <a:rPr lang="en-US">
                <a:latin typeface="Calibri"/>
              </a:rPr>
              <a:t>Upload immunization records to Nursing CAS:</a:t>
            </a:r>
          </a:p>
          <a:p>
            <a:pPr lvl="2">
              <a:buFont typeface="Wingdings"/>
              <a:buChar char="§"/>
            </a:pPr>
            <a:r>
              <a:rPr lang="en-US">
                <a:latin typeface="Calibri"/>
              </a:rPr>
              <a:t>MMR (2 doses or quantitative titer)</a:t>
            </a:r>
          </a:p>
          <a:p>
            <a:pPr lvl="2">
              <a:buFont typeface="Wingdings"/>
              <a:buChar char="§"/>
            </a:pPr>
            <a:r>
              <a:rPr lang="en-US">
                <a:latin typeface="Calibri"/>
              </a:rPr>
              <a:t>Varicella (2 doses or quantitative titer)</a:t>
            </a:r>
          </a:p>
          <a:p>
            <a:pPr lvl="2">
              <a:buFont typeface="Wingdings"/>
              <a:buChar char="§"/>
            </a:pPr>
            <a:r>
              <a:rPr lang="en-US">
                <a:latin typeface="Calibri"/>
              </a:rPr>
              <a:t>Hepatitis B Series</a:t>
            </a:r>
          </a:p>
          <a:p>
            <a:pPr lvl="2">
              <a:buFont typeface="Wingdings"/>
              <a:buChar char="§"/>
            </a:pPr>
            <a:r>
              <a:rPr lang="en-US">
                <a:latin typeface="Calibri"/>
                <a:cs typeface="Calibri"/>
              </a:rPr>
              <a:t>Hepatitis B titer</a:t>
            </a:r>
            <a:endParaRPr lang="en-US">
              <a:latin typeface="Calibri"/>
            </a:endParaRPr>
          </a:p>
          <a:p>
            <a:pPr lvl="2">
              <a:buFont typeface="Wingdings"/>
              <a:buChar char="§"/>
            </a:pPr>
            <a:r>
              <a:rPr lang="en-US">
                <a:latin typeface="Calibri"/>
              </a:rPr>
              <a:t>Tdap (given after age 18)</a:t>
            </a:r>
          </a:p>
          <a:p>
            <a:pPr lvl="1">
              <a:buFont typeface="Courier New"/>
              <a:buChar char="o"/>
            </a:pPr>
            <a:endParaRPr lang="en-US">
              <a:latin typeface="Adobe Garamond Pro"/>
            </a:endParaRPr>
          </a:p>
          <a:p>
            <a:pPr lvl="1">
              <a:buFont typeface="Courier New"/>
              <a:buChar char="o"/>
            </a:pPr>
            <a:endParaRPr lang="en-US"/>
          </a:p>
        </p:txBody>
      </p:sp>
    </p:spTree>
    <p:extLst>
      <p:ext uri="{BB962C8B-B14F-4D97-AF65-F5344CB8AC3E}">
        <p14:creationId xmlns:p14="http://schemas.microsoft.com/office/powerpoint/2010/main" val="3656082691"/>
      </p:ext>
    </p:extLst>
  </p:cSld>
  <p:clrMapOvr>
    <a:masterClrMapping/>
  </p:clrMapOvr>
  <mc:AlternateContent xmlns:mc="http://schemas.openxmlformats.org/markup-compatibility/2006">
    <mc:Choice xmlns:p14="http://schemas.microsoft.com/office/powerpoint/2010/main" Requires="p14">
      <p:transition spd="slow" p14:dur="2000" advTm="66395"/>
    </mc:Choice>
    <mc:Fallback>
      <p:transition spd="slow" advTm="663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a:cs typeface="Helvetica"/>
              </a:rPr>
              <a:t>Topics to be Discussed</a:t>
            </a:r>
          </a:p>
        </p:txBody>
      </p:sp>
      <p:sp>
        <p:nvSpPr>
          <p:cNvPr id="3" name="Content Placeholder 2"/>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rPr>
              <a:t>Nursing program information</a:t>
            </a:r>
          </a:p>
          <a:p>
            <a:pPr marL="285750" indent="-285750">
              <a:buFont typeface="Arial" panose="020B0604020202020204" pitchFamily="34" charset="0"/>
              <a:buChar char="•"/>
            </a:pPr>
            <a:r>
              <a:rPr lang="en-US">
                <a:latin typeface="Calibri"/>
              </a:rPr>
              <a:t>Programs offered</a:t>
            </a:r>
          </a:p>
          <a:p>
            <a:pPr marL="285750" indent="-285750">
              <a:buFont typeface="Arial" panose="020B0604020202020204" pitchFamily="34" charset="0"/>
              <a:buChar char="•"/>
            </a:pPr>
            <a:r>
              <a:rPr lang="en-US">
                <a:latin typeface="Calibri"/>
              </a:rPr>
              <a:t>Application deadlines</a:t>
            </a:r>
          </a:p>
          <a:p>
            <a:pPr marL="285750" indent="-285750">
              <a:buFont typeface="Arial" panose="020B0604020202020204" pitchFamily="34" charset="0"/>
              <a:buChar char="•"/>
            </a:pPr>
            <a:r>
              <a:rPr lang="en-US">
                <a:latin typeface="Calibri"/>
              </a:rPr>
              <a:t>Degree requirements</a:t>
            </a:r>
          </a:p>
          <a:p>
            <a:pPr marL="285750" indent="-285750">
              <a:buFont typeface="Arial" panose="020B0604020202020204" pitchFamily="34" charset="0"/>
              <a:buChar char="•"/>
            </a:pPr>
            <a:r>
              <a:rPr lang="en-US">
                <a:latin typeface="Calibri"/>
              </a:rPr>
              <a:t>Admission requirements (minimum &amp; competitive)</a:t>
            </a:r>
          </a:p>
          <a:p>
            <a:pPr marL="285750" indent="-285750">
              <a:buFont typeface="Arial" panose="020B0604020202020204" pitchFamily="34" charset="0"/>
              <a:buChar char="•"/>
            </a:pPr>
            <a:r>
              <a:rPr lang="en-US">
                <a:latin typeface="Calibri"/>
              </a:rPr>
              <a:t>Financial aid opportunities</a:t>
            </a:r>
          </a:p>
          <a:p>
            <a:pPr marL="285750" indent="-285750">
              <a:buFont typeface="Arial" panose="020B0604020202020204" pitchFamily="34" charset="0"/>
              <a:buChar char="•"/>
            </a:pPr>
            <a:r>
              <a:rPr lang="en-US">
                <a:latin typeface="Calibri"/>
              </a:rPr>
              <a:t>Contact Information</a:t>
            </a:r>
          </a:p>
        </p:txBody>
      </p:sp>
      <p:pic>
        <p:nvPicPr>
          <p:cNvPr id="4" name="Picture 3">
            <a:extLst>
              <a:ext uri="{FF2B5EF4-FFF2-40B4-BE49-F238E27FC236}">
                <a16:creationId xmlns:a16="http://schemas.microsoft.com/office/drawing/2014/main" id="{7E3EBE1C-3712-4A0A-8240-7C3F8B3C2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637" y="562319"/>
            <a:ext cx="2320428" cy="2311247"/>
          </a:xfrm>
          <a:prstGeom prst="rect">
            <a:avLst/>
          </a:prstGeom>
        </p:spPr>
      </p:pic>
      <p:pic>
        <p:nvPicPr>
          <p:cNvPr id="6" name="Picture 5" descr="A clock tower with a bell&#10;&#10;Description automatically generated">
            <a:extLst>
              <a:ext uri="{FF2B5EF4-FFF2-40B4-BE49-F238E27FC236}">
                <a16:creationId xmlns:a16="http://schemas.microsoft.com/office/drawing/2014/main" id="{720FB65C-C34A-0B2D-F706-674C0BCE4940}"/>
              </a:ext>
            </a:extLst>
          </p:cNvPr>
          <p:cNvPicPr>
            <a:picLocks noChangeAspect="1"/>
          </p:cNvPicPr>
          <p:nvPr/>
        </p:nvPicPr>
        <p:blipFill>
          <a:blip r:embed="rId4"/>
          <a:stretch>
            <a:fillRect/>
          </a:stretch>
        </p:blipFill>
        <p:spPr>
          <a:xfrm>
            <a:off x="-104979" y="5751"/>
            <a:ext cx="2697240" cy="6832121"/>
          </a:xfrm>
          <a:prstGeom prst="rect">
            <a:avLst/>
          </a:prstGeom>
        </p:spPr>
      </p:pic>
    </p:spTree>
    <p:extLst>
      <p:ext uri="{BB962C8B-B14F-4D97-AF65-F5344CB8AC3E}">
        <p14:creationId xmlns:p14="http://schemas.microsoft.com/office/powerpoint/2010/main" val="1647987636"/>
      </p:ext>
    </p:extLst>
  </p:cSld>
  <p:clrMapOvr>
    <a:masterClrMapping/>
  </p:clrMapOvr>
  <mc:AlternateContent xmlns:mc="http://schemas.openxmlformats.org/markup-compatibility/2006" xmlns:p14="http://schemas.microsoft.com/office/powerpoint/2010/main">
    <mc:Choice Requires="p14">
      <p:transition spd="slow" p14:dur="2000" advTm="19022"/>
    </mc:Choice>
    <mc:Fallback xmlns="">
      <p:transition spd="slow" advTm="190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BAA7-7960-2786-EFBD-0F8A563A5185}"/>
              </a:ext>
            </a:extLst>
          </p:cNvPr>
          <p:cNvSpPr>
            <a:spLocks noGrp="1"/>
          </p:cNvSpPr>
          <p:nvPr>
            <p:ph type="title"/>
          </p:nvPr>
        </p:nvSpPr>
        <p:spPr/>
        <p:txBody>
          <a:bodyPr/>
          <a:lstStyle/>
          <a:p>
            <a:r>
              <a:rPr lang="en-US" b="1">
                <a:latin typeface="Calibri"/>
                <a:cs typeface="Helvetica"/>
              </a:rPr>
              <a:t>Admission Process</a:t>
            </a:r>
            <a:endParaRPr lang="en-US">
              <a:latin typeface="Calibri"/>
            </a:endParaRPr>
          </a:p>
        </p:txBody>
      </p:sp>
      <p:sp>
        <p:nvSpPr>
          <p:cNvPr id="3" name="Content Placeholder 2">
            <a:extLst>
              <a:ext uri="{FF2B5EF4-FFF2-40B4-BE49-F238E27FC236}">
                <a16:creationId xmlns:a16="http://schemas.microsoft.com/office/drawing/2014/main" id="{683B5ECC-C653-5F41-0A5F-8AE1083B41F8}"/>
              </a:ext>
            </a:extLst>
          </p:cNvPr>
          <p:cNvSpPr>
            <a:spLocks noGrp="1"/>
          </p:cNvSpPr>
          <p:nvPr>
            <p:ph idx="1"/>
          </p:nvPr>
        </p:nvSpPr>
        <p:spPr/>
        <p:txBody>
          <a:bodyPr vert="horz" lIns="91440" tIns="45720" rIns="91440" bIns="45720" rtlCol="0" anchor="t">
            <a:normAutofit/>
          </a:bodyPr>
          <a:lstStyle/>
          <a:p>
            <a:r>
              <a:rPr lang="en-US" sz="2600">
                <a:latin typeface="Calibri"/>
              </a:rPr>
              <a:t>After the application deadline, all applications are carefully reviewed (this takes time)</a:t>
            </a:r>
          </a:p>
          <a:p>
            <a:r>
              <a:rPr lang="en-US" sz="2600">
                <a:latin typeface="Calibri"/>
              </a:rPr>
              <a:t>Admission decisions are sent to your </a:t>
            </a:r>
            <a:r>
              <a:rPr lang="en-US" sz="2600" u="sng">
                <a:latin typeface="Calibri"/>
              </a:rPr>
              <a:t>SHSU email</a:t>
            </a:r>
            <a:r>
              <a:rPr lang="en-US" sz="2600">
                <a:latin typeface="Calibri"/>
              </a:rPr>
              <a:t> address </a:t>
            </a:r>
          </a:p>
          <a:p>
            <a:r>
              <a:rPr lang="en-US" sz="2600">
                <a:latin typeface="Calibri"/>
                <a:cs typeface="Arial"/>
              </a:rPr>
              <a:t>In order to receive an admission decision, you </a:t>
            </a:r>
            <a:r>
              <a:rPr lang="en-US" sz="2600" u="sng">
                <a:latin typeface="Calibri"/>
                <a:cs typeface="Arial"/>
              </a:rPr>
              <a:t>must</a:t>
            </a:r>
            <a:r>
              <a:rPr lang="en-US" sz="2600">
                <a:latin typeface="Calibri"/>
                <a:cs typeface="Arial"/>
              </a:rPr>
              <a:t> be accepted to SHSU and have a valid </a:t>
            </a:r>
            <a:r>
              <a:rPr lang="en-US" sz="2600" u="sng">
                <a:latin typeface="Calibri"/>
                <a:cs typeface="Arial"/>
              </a:rPr>
              <a:t>SHSU email</a:t>
            </a:r>
            <a:r>
              <a:rPr lang="en-US" sz="2600">
                <a:latin typeface="Calibri"/>
                <a:cs typeface="Arial"/>
              </a:rPr>
              <a:t> address </a:t>
            </a:r>
          </a:p>
          <a:p>
            <a:r>
              <a:rPr lang="en-US" sz="2600">
                <a:latin typeface="Calibri"/>
              </a:rPr>
              <a:t>Waitlisted students will be emailed (at </a:t>
            </a:r>
            <a:r>
              <a:rPr lang="en-US" sz="2600" u="sng">
                <a:latin typeface="Calibri"/>
              </a:rPr>
              <a:t>SHSU email</a:t>
            </a:r>
            <a:r>
              <a:rPr lang="en-US" sz="2600">
                <a:latin typeface="Calibri"/>
              </a:rPr>
              <a:t> address) as spaces become available</a:t>
            </a:r>
          </a:p>
          <a:p>
            <a:r>
              <a:rPr lang="en-US" sz="2600">
                <a:latin typeface="Calibri"/>
              </a:rPr>
              <a:t>Once admission decisions are made, all email communication is through your </a:t>
            </a:r>
            <a:r>
              <a:rPr lang="en-US" sz="2600" u="sng">
                <a:latin typeface="Calibri"/>
              </a:rPr>
              <a:t>SHSU email</a:t>
            </a:r>
            <a:r>
              <a:rPr lang="en-US" sz="2600">
                <a:latin typeface="Calibri"/>
              </a:rPr>
              <a:t> address</a:t>
            </a:r>
          </a:p>
        </p:txBody>
      </p:sp>
    </p:spTree>
    <p:extLst>
      <p:ext uri="{BB962C8B-B14F-4D97-AF65-F5344CB8AC3E}">
        <p14:creationId xmlns:p14="http://schemas.microsoft.com/office/powerpoint/2010/main" val="4039241767"/>
      </p:ext>
    </p:extLst>
  </p:cSld>
  <p:clrMapOvr>
    <a:masterClrMapping/>
  </p:clrMapOvr>
  <mc:AlternateContent xmlns:mc="http://schemas.openxmlformats.org/markup-compatibility/2006">
    <mc:Choice xmlns:p14="http://schemas.microsoft.com/office/powerpoint/2010/main" Requires="p14">
      <p:transition spd="slow" p14:dur="2000" advTm="68179"/>
    </mc:Choice>
    <mc:Fallback>
      <p:transition spd="slow" advTm="6817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Picture 6" descr="A clock tower with a bell&#10;&#10;Description automatically generated">
            <a:extLst>
              <a:ext uri="{FF2B5EF4-FFF2-40B4-BE49-F238E27FC236}">
                <a16:creationId xmlns:a16="http://schemas.microsoft.com/office/drawing/2014/main" id="{1611670D-BE34-4095-8D9E-B589424600F3}"/>
              </a:ext>
            </a:extLst>
          </p:cNvPr>
          <p:cNvPicPr>
            <a:picLocks noChangeAspect="1"/>
          </p:cNvPicPr>
          <p:nvPr/>
        </p:nvPicPr>
        <p:blipFill>
          <a:blip r:embed="rId2"/>
          <a:stretch>
            <a:fillRect/>
          </a:stretch>
        </p:blipFill>
        <p:spPr>
          <a:xfrm>
            <a:off x="9532753" y="2551"/>
            <a:ext cx="2659948" cy="6854127"/>
          </a:xfrm>
          <a:prstGeom prst="rect">
            <a:avLst/>
          </a:prstGeom>
        </p:spPr>
      </p:pic>
      <p:sp>
        <p:nvSpPr>
          <p:cNvPr id="9" name="Title 1">
            <a:extLst>
              <a:ext uri="{FF2B5EF4-FFF2-40B4-BE49-F238E27FC236}">
                <a16:creationId xmlns:a16="http://schemas.microsoft.com/office/drawing/2014/main" id="{0B3EB5D3-680C-8C3E-0C0A-D2E7A8DAB654}"/>
              </a:ext>
            </a:extLst>
          </p:cNvPr>
          <p:cNvSpPr txBox="1">
            <a:spLocks/>
          </p:cNvSpPr>
          <p:nvPr/>
        </p:nvSpPr>
        <p:spPr>
          <a:xfrm>
            <a:off x="2886408" y="1572854"/>
            <a:ext cx="3976269" cy="320048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a:latin typeface="Calibri"/>
                <a:cs typeface="Helvetica"/>
              </a:rPr>
              <a:t>RN-BSN</a:t>
            </a:r>
          </a:p>
        </p:txBody>
      </p:sp>
    </p:spTree>
    <p:extLst>
      <p:ext uri="{BB962C8B-B14F-4D97-AF65-F5344CB8AC3E}">
        <p14:creationId xmlns:p14="http://schemas.microsoft.com/office/powerpoint/2010/main" val="1173804604"/>
      </p:ext>
    </p:extLst>
  </p:cSld>
  <p:clrMapOvr>
    <a:masterClrMapping/>
  </p:clrMapOvr>
  <mc:AlternateContent xmlns:mc="http://schemas.openxmlformats.org/markup-compatibility/2006">
    <mc:Choice xmlns:p14="http://schemas.microsoft.com/office/powerpoint/2010/main" Requires="p14">
      <p:transition spd="slow" p14:dur="2000" advTm="4076"/>
    </mc:Choice>
    <mc:Fallback>
      <p:transition spd="slow" advTm="407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7E6B-C1E4-7CBB-6DC8-E3240BCD6FB6}"/>
              </a:ext>
            </a:extLst>
          </p:cNvPr>
          <p:cNvSpPr>
            <a:spLocks noGrp="1"/>
          </p:cNvSpPr>
          <p:nvPr>
            <p:ph type="title"/>
          </p:nvPr>
        </p:nvSpPr>
        <p:spPr/>
        <p:txBody>
          <a:bodyPr/>
          <a:lstStyle/>
          <a:p>
            <a:r>
              <a:rPr lang="en-US" b="1">
                <a:latin typeface="Calibri"/>
                <a:cs typeface="Helvetica"/>
              </a:rPr>
              <a:t>Reduction in Cost in RN-BSN</a:t>
            </a:r>
            <a:endParaRPr lang="en-US" b="1">
              <a:latin typeface="Calibri"/>
            </a:endParaRPr>
          </a:p>
        </p:txBody>
      </p:sp>
      <p:sp>
        <p:nvSpPr>
          <p:cNvPr id="5" name="Content Placeholder 2">
            <a:extLst>
              <a:ext uri="{FF2B5EF4-FFF2-40B4-BE49-F238E27FC236}">
                <a16:creationId xmlns:a16="http://schemas.microsoft.com/office/drawing/2014/main" id="{C5F4B6D5-0B4C-F890-3645-C6A560682611}"/>
              </a:ext>
            </a:extLst>
          </p:cNvPr>
          <p:cNvSpPr>
            <a:spLocks noGrp="1"/>
          </p:cNvSpPr>
          <p:nvPr>
            <p:ph idx="1"/>
          </p:nvPr>
        </p:nvSpPr>
        <p:spPr>
          <a:xfrm>
            <a:off x="2517040" y="1369052"/>
            <a:ext cx="8834437" cy="4690618"/>
          </a:xfrm>
        </p:spPr>
        <p:txBody>
          <a:bodyPr vert="horz" lIns="91440" tIns="45720" rIns="91440" bIns="45720" rtlCol="0" anchor="t">
            <a:noAutofit/>
          </a:bodyPr>
          <a:lstStyle/>
          <a:p>
            <a:pPr marL="342900" indent="-342900">
              <a:buFont typeface="Arial" panose="020B0604020202020204" pitchFamily="34" charset="0"/>
              <a:buChar char="•"/>
            </a:pPr>
            <a:endParaRPr lang="en-US" sz="3200" b="1">
              <a:latin typeface="Calibri"/>
            </a:endParaRPr>
          </a:p>
          <a:p>
            <a:pPr marL="800100" lvl="1" indent="-342900">
              <a:buFont typeface="Arial" panose="020B0604020202020204" pitchFamily="34" charset="0"/>
              <a:buChar char="•"/>
            </a:pPr>
            <a:r>
              <a:rPr lang="en-US" sz="3200">
                <a:latin typeface="Calibri"/>
              </a:rPr>
              <a:t>RN-BSN is approximately ($9,500) in tuition and fees</a:t>
            </a:r>
          </a:p>
          <a:p>
            <a:pPr marL="1257300" lvl="2" indent="-342900">
              <a:buFont typeface="Arial" panose="020B0604020202020204" pitchFamily="34" charset="0"/>
              <a:buChar char="•"/>
            </a:pPr>
            <a:r>
              <a:rPr lang="en-US" sz="3200">
                <a:latin typeface="Calibri"/>
              </a:rPr>
              <a:t>(30 hours of NURS courses)</a:t>
            </a:r>
          </a:p>
          <a:p>
            <a:pPr marL="1257300" lvl="2" indent="-342900">
              <a:buFont typeface="Arial" panose="020B0604020202020204" pitchFamily="34" charset="0"/>
              <a:buChar char="•"/>
            </a:pPr>
            <a:r>
              <a:rPr lang="en-US" sz="3200" b="1" u="sng">
                <a:latin typeface="Calibri"/>
              </a:rPr>
              <a:t>30% Reduction in tuition and fees starting January 2025</a:t>
            </a:r>
          </a:p>
          <a:p>
            <a:pPr marL="1257300" lvl="2" indent="-342900">
              <a:buFont typeface="Arial" panose="020B0604020202020204" pitchFamily="34" charset="0"/>
              <a:buChar char="•"/>
            </a:pPr>
            <a:endParaRPr lang="en-US" sz="3200" b="1" u="sng">
              <a:latin typeface="Calibri"/>
            </a:endParaRPr>
          </a:p>
          <a:p>
            <a:pPr marL="1257300" lvl="2" indent="-342900">
              <a:buFont typeface="Arial" panose="020B0604020202020204" pitchFamily="34" charset="0"/>
              <a:buChar char="•"/>
            </a:pPr>
            <a:r>
              <a:rPr lang="en-US" sz="3200" u="sng">
                <a:latin typeface="Calibri"/>
              </a:rPr>
              <a:t>Making our program more competitive with other online RN-BSN programs</a:t>
            </a:r>
          </a:p>
          <a:p>
            <a:pPr marL="285750" indent="-285750">
              <a:buFont typeface="Arial" panose="020B0604020202020204" pitchFamily="34" charset="0"/>
              <a:buChar char="•"/>
            </a:pPr>
            <a:endParaRPr lang="en-US" sz="1900" b="1">
              <a:latin typeface="Calibri"/>
            </a:endParaRPr>
          </a:p>
          <a:p>
            <a:pPr marL="285750" indent="-285750">
              <a:buFont typeface="Arial" panose="020B0604020202020204" pitchFamily="34" charset="0"/>
              <a:buChar char="•"/>
            </a:pPr>
            <a:endParaRPr lang="en-US" sz="1900">
              <a:latin typeface="Calibri"/>
            </a:endParaRPr>
          </a:p>
        </p:txBody>
      </p:sp>
    </p:spTree>
    <p:extLst>
      <p:ext uri="{BB962C8B-B14F-4D97-AF65-F5344CB8AC3E}">
        <p14:creationId xmlns:p14="http://schemas.microsoft.com/office/powerpoint/2010/main" val="254121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clock tower with a bell&#10;&#10;Description automatically generated">
            <a:extLst>
              <a:ext uri="{FF2B5EF4-FFF2-40B4-BE49-F238E27FC236}">
                <a16:creationId xmlns:a16="http://schemas.microsoft.com/office/drawing/2014/main" id="{29A60D00-7486-933B-9ADE-32F439830EB9}"/>
              </a:ext>
            </a:extLst>
          </p:cNvPr>
          <p:cNvPicPr>
            <a:picLocks noChangeAspect="1"/>
          </p:cNvPicPr>
          <p:nvPr/>
        </p:nvPicPr>
        <p:blipFill>
          <a:blip r:embed="rId2"/>
          <a:stretch>
            <a:fillRect/>
          </a:stretch>
        </p:blipFill>
        <p:spPr>
          <a:xfrm>
            <a:off x="9553348" y="2551"/>
            <a:ext cx="2639353" cy="6854127"/>
          </a:xfrm>
          <a:prstGeom prst="rect">
            <a:avLst/>
          </a:prstGeom>
        </p:spPr>
      </p:pic>
      <p:sp>
        <p:nvSpPr>
          <p:cNvPr id="6" name="Title 1">
            <a:extLst>
              <a:ext uri="{FF2B5EF4-FFF2-40B4-BE49-F238E27FC236}">
                <a16:creationId xmlns:a16="http://schemas.microsoft.com/office/drawing/2014/main" id="{1E0EA83E-2086-55BA-460F-E44B1E4C52CC}"/>
              </a:ext>
            </a:extLst>
          </p:cNvPr>
          <p:cNvSpPr>
            <a:spLocks noGrp="1"/>
          </p:cNvSpPr>
          <p:nvPr>
            <p:ph type="title"/>
          </p:nvPr>
        </p:nvSpPr>
        <p:spPr>
          <a:xfrm>
            <a:off x="441809" y="532434"/>
            <a:ext cx="9159874" cy="1325563"/>
          </a:xfrm>
        </p:spPr>
        <p:txBody>
          <a:bodyPr/>
          <a:lstStyle/>
          <a:p>
            <a:r>
              <a:rPr lang="en-US" b="1" dirty="0">
                <a:latin typeface="Calibri"/>
                <a:cs typeface="Helvetica"/>
              </a:rPr>
              <a:t>RN-BSN Application Requirements</a:t>
            </a:r>
          </a:p>
        </p:txBody>
      </p:sp>
      <p:sp>
        <p:nvSpPr>
          <p:cNvPr id="8" name="Content Placeholder 2">
            <a:extLst>
              <a:ext uri="{FF2B5EF4-FFF2-40B4-BE49-F238E27FC236}">
                <a16:creationId xmlns:a16="http://schemas.microsoft.com/office/drawing/2014/main" id="{9E46B16F-31CF-23B8-9E59-913D77D099D6}"/>
              </a:ext>
            </a:extLst>
          </p:cNvPr>
          <p:cNvSpPr>
            <a:spLocks noGrp="1"/>
          </p:cNvSpPr>
          <p:nvPr>
            <p:ph idx="1"/>
          </p:nvPr>
        </p:nvSpPr>
        <p:spPr>
          <a:xfrm>
            <a:off x="441809" y="1833708"/>
            <a:ext cx="9159874" cy="3825638"/>
          </a:xfrm>
        </p:spPr>
        <p:txBody>
          <a:bodyPr vert="horz" lIns="91440" tIns="45720" rIns="91440" bIns="45720" rtlCol="0" anchor="t">
            <a:normAutofit/>
          </a:bodyPr>
          <a:lstStyle/>
          <a:p>
            <a:pPr marL="285750" indent="-285750">
              <a:buFont typeface="Arial" panose="020B0604020202020204" pitchFamily="34" charset="0"/>
              <a:buChar char="•"/>
            </a:pPr>
            <a:r>
              <a:rPr lang="en-US" sz="2400">
                <a:latin typeface="Calibri"/>
                <a:cs typeface="Helvetica"/>
              </a:rPr>
              <a:t>Similar prerequisite requirements as pre-licensure BSN </a:t>
            </a:r>
            <a:endParaRPr lang="en-US">
              <a:latin typeface="Calibri"/>
            </a:endParaRPr>
          </a:p>
          <a:p>
            <a:pPr marL="285750" indent="-285750">
              <a:buFont typeface="Arial" panose="020B0604020202020204" pitchFamily="34" charset="0"/>
              <a:buChar char="•"/>
            </a:pPr>
            <a:r>
              <a:rPr lang="en-US" sz="2400">
                <a:latin typeface="Calibri"/>
                <a:cs typeface="Helvetica"/>
              </a:rPr>
              <a:t>Substitutions can be made with a similar class for:</a:t>
            </a:r>
            <a:endParaRPr lang="en-US">
              <a:latin typeface="Calibri"/>
            </a:endParaRPr>
          </a:p>
          <a:p>
            <a:pPr marL="742950" lvl="1" indent="-285750">
              <a:buFont typeface="Arial" panose="020B0604020202020204" pitchFamily="34" charset="0"/>
              <a:buChar char="•"/>
            </a:pPr>
            <a:r>
              <a:rPr lang="en-US">
                <a:latin typeface="Calibri"/>
                <a:cs typeface="Helvetica"/>
              </a:rPr>
              <a:t>CHEM 1406 – Introductory Chemistry (another 4 hour science)</a:t>
            </a:r>
            <a:endParaRPr lang="en-US">
              <a:latin typeface="Calibri"/>
              <a:cs typeface="Helvetica" panose="020B0604020202020204" pitchFamily="34" charset="0"/>
            </a:endParaRPr>
          </a:p>
          <a:p>
            <a:pPr marL="742950" lvl="1" indent="-285750">
              <a:buFont typeface="Arial" panose="020B0604020202020204" pitchFamily="34" charset="0"/>
              <a:buChar char="•"/>
            </a:pPr>
            <a:r>
              <a:rPr lang="en-US">
                <a:latin typeface="Calibri"/>
                <a:cs typeface="Helvetica"/>
              </a:rPr>
              <a:t>MATH 1314 – College Algebra (another MATH core course)</a:t>
            </a:r>
          </a:p>
          <a:p>
            <a:pPr marL="742950" lvl="1" indent="-285750">
              <a:buFont typeface="Arial" panose="020B0604020202020204" pitchFamily="34" charset="0"/>
              <a:buChar char="•"/>
            </a:pPr>
            <a:r>
              <a:rPr lang="en-US">
                <a:latin typeface="Calibri"/>
                <a:cs typeface="Helvetica"/>
              </a:rPr>
              <a:t>FACS 2362– Nutrition </a:t>
            </a:r>
            <a:endParaRPr lang="en-US">
              <a:latin typeface="Calibri"/>
              <a:cs typeface="Helvetica" panose="020B0604020202020204" pitchFamily="34" charset="0"/>
            </a:endParaRPr>
          </a:p>
          <a:p>
            <a:pPr marL="285750" indent="-285750">
              <a:buFont typeface="Arial" panose="020B0604020202020204" pitchFamily="34" charset="0"/>
              <a:buChar char="•"/>
            </a:pPr>
            <a:r>
              <a:rPr lang="en-US" sz="2400">
                <a:latin typeface="Calibri"/>
                <a:cs typeface="Helvetica"/>
              </a:rPr>
              <a:t>Cumulative GPA of 2.5 and Prerequisite GPA of 2.5</a:t>
            </a:r>
          </a:p>
          <a:p>
            <a:pPr marL="285750" indent="-285750">
              <a:buFont typeface="Arial" panose="020B0604020202020204" pitchFamily="34" charset="0"/>
              <a:buChar char="•"/>
            </a:pPr>
            <a:r>
              <a:rPr lang="en-US" sz="2400">
                <a:latin typeface="Calibri"/>
                <a:cs typeface="Helvetica"/>
              </a:rPr>
              <a:t>“C” or better in all lower-level courses applicable to nursing</a:t>
            </a:r>
          </a:p>
          <a:p>
            <a:pPr marL="285750" indent="-285750">
              <a:buFont typeface="Arial" panose="020B0604020202020204" pitchFamily="34" charset="0"/>
              <a:buChar char="•"/>
            </a:pPr>
            <a:r>
              <a:rPr lang="en-US" sz="2400">
                <a:latin typeface="Calibri"/>
                <a:cs typeface="Helvetica"/>
              </a:rPr>
              <a:t>Unencumbered TX RN License (or Compact License) or currently enrolled in ADN program</a:t>
            </a:r>
            <a:endParaRPr lang="en-US" sz="2000">
              <a:latin typeface="Calibri"/>
              <a:cs typeface="Helvetica" panose="020B0604020202020204" pitchFamily="34" charset="0"/>
            </a:endParaRPr>
          </a:p>
        </p:txBody>
      </p:sp>
    </p:spTree>
    <p:extLst>
      <p:ext uri="{BB962C8B-B14F-4D97-AF65-F5344CB8AC3E}">
        <p14:creationId xmlns:p14="http://schemas.microsoft.com/office/powerpoint/2010/main" val="3768184820"/>
      </p:ext>
    </p:extLst>
  </p:cSld>
  <p:clrMapOvr>
    <a:masterClrMapping/>
  </p:clrMapOvr>
  <mc:AlternateContent xmlns:mc="http://schemas.openxmlformats.org/markup-compatibility/2006">
    <mc:Choice xmlns:p14="http://schemas.microsoft.com/office/powerpoint/2010/main" Requires="p14">
      <p:transition spd="slow" p14:dur="2000" advTm="51395"/>
    </mc:Choice>
    <mc:Fallback>
      <p:transition spd="slow" advTm="513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D85C-868D-465A-BDA3-6CE4B8232D74}"/>
              </a:ext>
            </a:extLst>
          </p:cNvPr>
          <p:cNvSpPr>
            <a:spLocks noGrp="1"/>
          </p:cNvSpPr>
          <p:nvPr>
            <p:ph type="title"/>
          </p:nvPr>
        </p:nvSpPr>
        <p:spPr/>
        <p:txBody>
          <a:bodyPr>
            <a:normAutofit/>
          </a:bodyPr>
          <a:lstStyle/>
          <a:p>
            <a:r>
              <a:rPr lang="en-US" b="1">
                <a:latin typeface="Calibri"/>
                <a:cs typeface="Helvetica"/>
              </a:rPr>
              <a:t>Nursing Curriculum </a:t>
            </a:r>
            <a:br>
              <a:rPr lang="en-US" b="1">
                <a:latin typeface="Calibri"/>
              </a:rPr>
            </a:br>
            <a:r>
              <a:rPr lang="en-US" b="1">
                <a:latin typeface="Calibri"/>
                <a:cs typeface="Helvetica"/>
              </a:rPr>
              <a:t>(RN-BSN)</a:t>
            </a:r>
          </a:p>
        </p:txBody>
      </p:sp>
      <p:graphicFrame>
        <p:nvGraphicFramePr>
          <p:cNvPr id="4" name="Table 4">
            <a:extLst>
              <a:ext uri="{FF2B5EF4-FFF2-40B4-BE49-F238E27FC236}">
                <a16:creationId xmlns:a16="http://schemas.microsoft.com/office/drawing/2014/main" id="{17FA93E4-9D63-4ACA-AD0D-5F28D7E9F1B6}"/>
              </a:ext>
            </a:extLst>
          </p:cNvPr>
          <p:cNvGraphicFramePr>
            <a:graphicFrameLocks noGrp="1"/>
          </p:cNvGraphicFramePr>
          <p:nvPr>
            <p:extLst>
              <p:ext uri="{D42A27DB-BD31-4B8C-83A1-F6EECF244321}">
                <p14:modId xmlns:p14="http://schemas.microsoft.com/office/powerpoint/2010/main" val="161991694"/>
              </p:ext>
            </p:extLst>
          </p:nvPr>
        </p:nvGraphicFramePr>
        <p:xfrm>
          <a:off x="3322041" y="2423953"/>
          <a:ext cx="6761527" cy="2987460"/>
        </p:xfrm>
        <a:graphic>
          <a:graphicData uri="http://schemas.openxmlformats.org/drawingml/2006/table">
            <a:tbl>
              <a:tblPr firstRow="1" bandRow="1">
                <a:tableStyleId>{5C22544A-7EE6-4342-B048-85BDC9FD1C3A}</a:tableStyleId>
              </a:tblPr>
              <a:tblGrid>
                <a:gridCol w="2131713">
                  <a:extLst>
                    <a:ext uri="{9D8B030D-6E8A-4147-A177-3AD203B41FA5}">
                      <a16:colId xmlns:a16="http://schemas.microsoft.com/office/drawing/2014/main" val="384669837"/>
                    </a:ext>
                  </a:extLst>
                </a:gridCol>
                <a:gridCol w="2442588">
                  <a:extLst>
                    <a:ext uri="{9D8B030D-6E8A-4147-A177-3AD203B41FA5}">
                      <a16:colId xmlns:a16="http://schemas.microsoft.com/office/drawing/2014/main" val="822035716"/>
                    </a:ext>
                  </a:extLst>
                </a:gridCol>
                <a:gridCol w="2187226">
                  <a:extLst>
                    <a:ext uri="{9D8B030D-6E8A-4147-A177-3AD203B41FA5}">
                      <a16:colId xmlns:a16="http://schemas.microsoft.com/office/drawing/2014/main" val="2252133642"/>
                    </a:ext>
                  </a:extLst>
                </a:gridCol>
              </a:tblGrid>
              <a:tr h="497910">
                <a:tc>
                  <a:txBody>
                    <a:bodyPr/>
                    <a:lstStyle/>
                    <a:p>
                      <a:pPr algn="ctr"/>
                      <a:r>
                        <a:rPr lang="en-US" sz="2200"/>
                        <a:t>1</a:t>
                      </a:r>
                      <a:r>
                        <a:rPr lang="en-US" sz="2200" baseline="30000"/>
                        <a:t>st</a:t>
                      </a:r>
                      <a:r>
                        <a:rPr lang="en-US" sz="2200"/>
                        <a:t> Semester</a:t>
                      </a:r>
                    </a:p>
                  </a:txBody>
                  <a:tcPr/>
                </a:tc>
                <a:tc>
                  <a:txBody>
                    <a:bodyPr/>
                    <a:lstStyle/>
                    <a:p>
                      <a:pPr algn="ctr"/>
                      <a:r>
                        <a:rPr lang="en-US" sz="2200"/>
                        <a:t>2</a:t>
                      </a:r>
                      <a:r>
                        <a:rPr lang="en-US" sz="2200" baseline="30000"/>
                        <a:t>nd</a:t>
                      </a:r>
                      <a:r>
                        <a:rPr lang="en-US" sz="2200"/>
                        <a:t> Semester</a:t>
                      </a:r>
                    </a:p>
                  </a:txBody>
                  <a:tcPr/>
                </a:tc>
                <a:tc>
                  <a:txBody>
                    <a:bodyPr/>
                    <a:lstStyle/>
                    <a:p>
                      <a:pPr algn="ctr"/>
                      <a:r>
                        <a:rPr lang="en-US" sz="2200"/>
                        <a:t>3</a:t>
                      </a:r>
                      <a:r>
                        <a:rPr lang="en-US" sz="2200" baseline="30000"/>
                        <a:t>rd</a:t>
                      </a:r>
                      <a:r>
                        <a:rPr lang="en-US" sz="2200"/>
                        <a:t> Semester</a:t>
                      </a:r>
                    </a:p>
                  </a:txBody>
                  <a:tcPr/>
                </a:tc>
                <a:extLst>
                  <a:ext uri="{0D108BD9-81ED-4DB2-BD59-A6C34878D82A}">
                    <a16:rowId xmlns:a16="http://schemas.microsoft.com/office/drawing/2014/main" val="2821842977"/>
                  </a:ext>
                </a:extLst>
              </a:tr>
              <a:tr h="497910">
                <a:tc>
                  <a:txBody>
                    <a:bodyPr/>
                    <a:lstStyle/>
                    <a:p>
                      <a:r>
                        <a:rPr lang="en-US" sz="2200" i="1"/>
                        <a:t>NURS 3360</a:t>
                      </a:r>
                    </a:p>
                  </a:txBody>
                  <a:tcPr/>
                </a:tc>
                <a:tc>
                  <a:txBody>
                    <a:bodyPr/>
                    <a:lstStyle/>
                    <a:p>
                      <a:r>
                        <a:rPr lang="en-US" sz="2200"/>
                        <a:t>NURS 4030</a:t>
                      </a:r>
                    </a:p>
                  </a:txBody>
                  <a:tcPr/>
                </a:tc>
                <a:tc>
                  <a:txBody>
                    <a:bodyPr/>
                    <a:lstStyle/>
                    <a:p>
                      <a:r>
                        <a:rPr lang="en-US" sz="2200"/>
                        <a:t>NURS 3340</a:t>
                      </a:r>
                    </a:p>
                  </a:txBody>
                  <a:tcPr/>
                </a:tc>
                <a:extLst>
                  <a:ext uri="{0D108BD9-81ED-4DB2-BD59-A6C34878D82A}">
                    <a16:rowId xmlns:a16="http://schemas.microsoft.com/office/drawing/2014/main" val="3990778220"/>
                  </a:ext>
                </a:extLst>
              </a:tr>
              <a:tr h="497910">
                <a:tc>
                  <a:txBody>
                    <a:bodyPr/>
                    <a:lstStyle/>
                    <a:p>
                      <a:r>
                        <a:rPr lang="en-US" sz="2200" i="1"/>
                        <a:t>NURS 3370</a:t>
                      </a:r>
                    </a:p>
                  </a:txBody>
                  <a:tcPr/>
                </a:tc>
                <a:tc>
                  <a:txBody>
                    <a:bodyPr/>
                    <a:lstStyle/>
                    <a:p>
                      <a:r>
                        <a:rPr lang="en-US" sz="2200" i="1"/>
                        <a:t>NURS 4383</a:t>
                      </a:r>
                    </a:p>
                  </a:txBody>
                  <a:tcPr/>
                </a:tc>
                <a:tc>
                  <a:txBody>
                    <a:bodyPr/>
                    <a:lstStyle/>
                    <a:p>
                      <a:r>
                        <a:rPr lang="en-US" sz="2200" i="1"/>
                        <a:t>NURS 4381</a:t>
                      </a:r>
                    </a:p>
                  </a:txBody>
                  <a:tcPr/>
                </a:tc>
                <a:extLst>
                  <a:ext uri="{0D108BD9-81ED-4DB2-BD59-A6C34878D82A}">
                    <a16:rowId xmlns:a16="http://schemas.microsoft.com/office/drawing/2014/main" val="3759535144"/>
                  </a:ext>
                </a:extLst>
              </a:tr>
              <a:tr h="497910">
                <a:tc>
                  <a:txBody>
                    <a:bodyPr/>
                    <a:lstStyle/>
                    <a:p>
                      <a:r>
                        <a:rPr lang="en-US" sz="2200" i="1"/>
                        <a:t>NURS 4382</a:t>
                      </a:r>
                    </a:p>
                  </a:txBody>
                  <a:tcPr/>
                </a:tc>
                <a:tc>
                  <a:txBody>
                    <a:bodyPr/>
                    <a:lstStyle/>
                    <a:p>
                      <a:r>
                        <a:rPr lang="en-US" sz="2200"/>
                        <a:t>NURS 4060</a:t>
                      </a:r>
                    </a:p>
                  </a:txBody>
                  <a:tcPr/>
                </a:tc>
                <a:tc>
                  <a:txBody>
                    <a:bodyPr/>
                    <a:lstStyle/>
                    <a:p>
                      <a:r>
                        <a:rPr lang="en-US" sz="2200"/>
                        <a:t>NURS 4372</a:t>
                      </a:r>
                    </a:p>
                  </a:txBody>
                  <a:tcPr/>
                </a:tc>
                <a:extLst>
                  <a:ext uri="{0D108BD9-81ED-4DB2-BD59-A6C34878D82A}">
                    <a16:rowId xmlns:a16="http://schemas.microsoft.com/office/drawing/2014/main" val="3627741916"/>
                  </a:ext>
                </a:extLst>
              </a:tr>
              <a:tr h="497910">
                <a:tc>
                  <a:txBody>
                    <a:bodyPr/>
                    <a:lstStyle/>
                    <a:p>
                      <a:r>
                        <a:rPr lang="en-US" sz="2200" i="1"/>
                        <a:t>NURS 4384</a:t>
                      </a:r>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3046547302"/>
                  </a:ext>
                </a:extLst>
              </a:tr>
              <a:tr h="497910">
                <a:tc>
                  <a:txBody>
                    <a:bodyPr/>
                    <a:lstStyle/>
                    <a:p>
                      <a:r>
                        <a:rPr lang="en-US" sz="2200"/>
                        <a:t>12 hours</a:t>
                      </a:r>
                    </a:p>
                  </a:txBody>
                  <a:tcPr/>
                </a:tc>
                <a:tc>
                  <a:txBody>
                    <a:bodyPr/>
                    <a:lstStyle/>
                    <a:p>
                      <a:r>
                        <a:rPr lang="en-US" sz="2200"/>
                        <a:t>9 hours</a:t>
                      </a:r>
                    </a:p>
                  </a:txBody>
                  <a:tcPr/>
                </a:tc>
                <a:tc>
                  <a:txBody>
                    <a:bodyPr/>
                    <a:lstStyle/>
                    <a:p>
                      <a:r>
                        <a:rPr lang="en-US" sz="2200"/>
                        <a:t>9 hours</a:t>
                      </a:r>
                    </a:p>
                  </a:txBody>
                  <a:tcPr/>
                </a:tc>
                <a:extLst>
                  <a:ext uri="{0D108BD9-81ED-4DB2-BD59-A6C34878D82A}">
                    <a16:rowId xmlns:a16="http://schemas.microsoft.com/office/drawing/2014/main" val="1491693948"/>
                  </a:ext>
                </a:extLst>
              </a:tr>
            </a:tbl>
          </a:graphicData>
        </a:graphic>
      </p:graphicFrame>
      <p:sp>
        <p:nvSpPr>
          <p:cNvPr id="3" name="TextBox 2">
            <a:extLst>
              <a:ext uri="{FF2B5EF4-FFF2-40B4-BE49-F238E27FC236}">
                <a16:creationId xmlns:a16="http://schemas.microsoft.com/office/drawing/2014/main" id="{DF5A69B4-7599-414E-9B58-0671A653482F}"/>
              </a:ext>
            </a:extLst>
          </p:cNvPr>
          <p:cNvSpPr txBox="1"/>
          <p:nvPr/>
        </p:nvSpPr>
        <p:spPr>
          <a:xfrm>
            <a:off x="2692866" y="6169845"/>
            <a:ext cx="9236279" cy="523220"/>
          </a:xfrm>
          <a:prstGeom prst="rect">
            <a:avLst/>
          </a:prstGeom>
          <a:noFill/>
        </p:spPr>
        <p:txBody>
          <a:bodyPr wrap="square" rtlCol="0">
            <a:spAutoFit/>
          </a:bodyPr>
          <a:lstStyle/>
          <a:p>
            <a:r>
              <a:rPr lang="en-US" sz="1400" i="1"/>
              <a:t>Italicized courses (non-clinical) can be taken as a jointly admitted student if student is in ADN program at one of the 4 partner community colleges</a:t>
            </a:r>
          </a:p>
        </p:txBody>
      </p:sp>
    </p:spTree>
    <p:extLst>
      <p:ext uri="{BB962C8B-B14F-4D97-AF65-F5344CB8AC3E}">
        <p14:creationId xmlns:p14="http://schemas.microsoft.com/office/powerpoint/2010/main" val="3689776189"/>
      </p:ext>
    </p:extLst>
  </p:cSld>
  <p:clrMapOvr>
    <a:masterClrMapping/>
  </p:clrMapOvr>
  <mc:AlternateContent xmlns:mc="http://schemas.openxmlformats.org/markup-compatibility/2006">
    <mc:Choice xmlns:p14="http://schemas.microsoft.com/office/powerpoint/2010/main" Requires="p14">
      <p:transition spd="slow" p14:dur="2000" advTm="16397"/>
    </mc:Choice>
    <mc:Fallback>
      <p:transition spd="slow" advTm="163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113" y="1164613"/>
            <a:ext cx="8834437" cy="5090204"/>
          </a:xfrm>
        </p:spPr>
        <p:txBody>
          <a:bodyPr vert="horz" lIns="91440" tIns="45720" rIns="91440" bIns="45720" rtlCol="0" anchor="t">
            <a:noAutofit/>
          </a:bodyPr>
          <a:lstStyle/>
          <a:p>
            <a:pPr marL="342900" indent="-342900">
              <a:buFont typeface="Arial" panose="020B0604020202020204" pitchFamily="34" charset="0"/>
              <a:buChar char="•"/>
            </a:pPr>
            <a:r>
              <a:rPr lang="en-US" sz="1900" b="1">
                <a:latin typeface="Calibri"/>
              </a:rPr>
              <a:t>Cost of the Nursing Program </a:t>
            </a:r>
          </a:p>
          <a:p>
            <a:pPr marL="800100" lvl="1" indent="-342900">
              <a:buFont typeface="Arial" panose="020B0604020202020204" pitchFamily="34" charset="0"/>
              <a:buChar char="•"/>
            </a:pPr>
            <a:r>
              <a:rPr lang="en-US" sz="1900">
                <a:latin typeface="Calibri"/>
              </a:rPr>
              <a:t>BSN is approximately $34,700 in tuition and fees </a:t>
            </a:r>
          </a:p>
          <a:p>
            <a:pPr marL="1257300" lvl="2" indent="-342900">
              <a:buFont typeface="Arial" panose="020B0604020202020204" pitchFamily="34" charset="0"/>
              <a:buChar char="•"/>
            </a:pPr>
            <a:r>
              <a:rPr lang="en-US" sz="1900">
                <a:latin typeface="Calibri"/>
              </a:rPr>
              <a:t>(last 62 hours of program-NURS courses; does not include Pre-Nursing, lower-level requirements/prerequisites)</a:t>
            </a:r>
          </a:p>
          <a:p>
            <a:pPr marL="800100" lvl="1" indent="-342900">
              <a:buFont typeface="Arial" panose="020B0604020202020204" pitchFamily="34" charset="0"/>
              <a:buChar char="•"/>
            </a:pPr>
            <a:r>
              <a:rPr lang="en-US" sz="1900">
                <a:latin typeface="Calibri"/>
              </a:rPr>
              <a:t>RN-BSN is approximately ($9,500) in tuition and fees</a:t>
            </a:r>
          </a:p>
          <a:p>
            <a:pPr marL="1257300" lvl="2" indent="-342900">
              <a:buFont typeface="Arial" panose="020B0604020202020204" pitchFamily="34" charset="0"/>
              <a:buChar char="•"/>
            </a:pPr>
            <a:r>
              <a:rPr lang="en-US" sz="1900">
                <a:latin typeface="Calibri"/>
              </a:rPr>
              <a:t>(30 hours of NURS courses)</a:t>
            </a:r>
          </a:p>
          <a:p>
            <a:pPr marL="1257300" lvl="2" indent="-342900">
              <a:buFont typeface="Arial" panose="020B0604020202020204" pitchFamily="34" charset="0"/>
              <a:buChar char="•"/>
            </a:pPr>
            <a:r>
              <a:rPr lang="en-US" sz="1900" b="1" u="sng">
                <a:latin typeface="Calibri"/>
              </a:rPr>
              <a:t>30% Reduction in tuition and fees starting January 2025</a:t>
            </a:r>
          </a:p>
          <a:p>
            <a:pPr marL="285750" indent="-285750">
              <a:buFont typeface="Arial" panose="020B0604020202020204" pitchFamily="34" charset="0"/>
              <a:buChar char="•"/>
            </a:pPr>
            <a:r>
              <a:rPr lang="en-US" sz="1900" b="1">
                <a:latin typeface="Calibri"/>
              </a:rPr>
              <a:t>FAFSA (</a:t>
            </a:r>
            <a:r>
              <a:rPr lang="en-US" sz="1900" b="1">
                <a:latin typeface="Calibri"/>
                <a:hlinkClick r:id="rId3"/>
              </a:rPr>
              <a:t>www.fafsa.gov</a:t>
            </a:r>
            <a:r>
              <a:rPr lang="en-US" sz="1900" b="1">
                <a:latin typeface="Calibri"/>
              </a:rPr>
              <a:t>) </a:t>
            </a:r>
          </a:p>
          <a:p>
            <a:pPr marL="742950" lvl="1" indent="-285750">
              <a:buFont typeface="Arial" panose="020B0604020202020204" pitchFamily="34" charset="0"/>
              <a:buChar char="•"/>
            </a:pPr>
            <a:r>
              <a:rPr lang="en-US" sz="1900">
                <a:latin typeface="Calibri"/>
              </a:rPr>
              <a:t>Grants</a:t>
            </a:r>
          </a:p>
          <a:p>
            <a:pPr marL="742950" lvl="1" indent="-285750">
              <a:buFont typeface="Arial" panose="020B0604020202020204" pitchFamily="34" charset="0"/>
              <a:buChar char="•"/>
            </a:pPr>
            <a:r>
              <a:rPr lang="en-US" sz="1900">
                <a:latin typeface="Calibri"/>
              </a:rPr>
              <a:t>Loans</a:t>
            </a:r>
          </a:p>
          <a:p>
            <a:pPr marL="285750" indent="-285750">
              <a:buFont typeface="Arial" panose="020B0604020202020204" pitchFamily="34" charset="0"/>
              <a:buChar char="•"/>
            </a:pPr>
            <a:r>
              <a:rPr lang="en-US" sz="1900" b="1">
                <a:latin typeface="Calibri"/>
              </a:rPr>
              <a:t>Scholarships4Kats</a:t>
            </a:r>
          </a:p>
          <a:p>
            <a:pPr marL="742950" lvl="1" indent="-285750">
              <a:buFont typeface="Arial" panose="020B0604020202020204" pitchFamily="34" charset="0"/>
              <a:buChar char="•"/>
            </a:pPr>
            <a:r>
              <a:rPr lang="en-US" sz="1900">
                <a:latin typeface="Calibri"/>
              </a:rPr>
              <a:t>Complete 1 general application</a:t>
            </a:r>
          </a:p>
          <a:p>
            <a:pPr marL="742950" lvl="1" indent="-285750">
              <a:buFont typeface="Arial" panose="020B0604020202020204" pitchFamily="34" charset="0"/>
              <a:buChar char="•"/>
            </a:pPr>
            <a:r>
              <a:rPr lang="en-US" sz="1900">
                <a:latin typeface="Calibri"/>
              </a:rPr>
              <a:t>Select and apply for scholarships you are eligible for</a:t>
            </a:r>
          </a:p>
          <a:p>
            <a:pPr marL="742950" lvl="1" indent="-285750">
              <a:buFont typeface="Arial" panose="020B0604020202020204" pitchFamily="34" charset="0"/>
              <a:buChar char="•"/>
            </a:pPr>
            <a:r>
              <a:rPr lang="en-US" sz="1900">
                <a:latin typeface="Calibri"/>
              </a:rPr>
              <a:t>Up to 15 nursing specific scholarships</a:t>
            </a:r>
          </a:p>
          <a:p>
            <a:pPr marL="285750" indent="-285750">
              <a:buFont typeface="Arial" panose="020B0604020202020204" pitchFamily="34" charset="0"/>
              <a:buChar char="•"/>
            </a:pPr>
            <a:r>
              <a:rPr lang="en-US" sz="1900" b="1">
                <a:latin typeface="Calibri"/>
              </a:rPr>
              <a:t>Employee tuition reimbursement</a:t>
            </a:r>
          </a:p>
          <a:p>
            <a:pPr marL="285750" indent="-285750">
              <a:buFont typeface="Arial" panose="020B0604020202020204" pitchFamily="34" charset="0"/>
              <a:buChar char="•"/>
            </a:pPr>
            <a:r>
              <a:rPr lang="en-US" sz="1900" b="1">
                <a:latin typeface="Calibri"/>
              </a:rPr>
              <a:t>SHSU Cost Calculator </a:t>
            </a:r>
            <a:r>
              <a:rPr lang="en-US" sz="1900">
                <a:latin typeface="Calibri"/>
                <a:hlinkClick r:id="rId4"/>
              </a:rPr>
              <a:t>https://www.shsu.edu/dept/cashiers/cost/cost-calculator</a:t>
            </a:r>
            <a:r>
              <a:rPr lang="en-US" sz="1900">
                <a:latin typeface="Calibri"/>
              </a:rPr>
              <a:t> </a:t>
            </a:r>
            <a:endParaRPr lang="en-US" sz="1900" b="1">
              <a:latin typeface="Calibri"/>
            </a:endParaRPr>
          </a:p>
        </p:txBody>
      </p:sp>
      <p:sp>
        <p:nvSpPr>
          <p:cNvPr id="2" name="Title 1"/>
          <p:cNvSpPr>
            <a:spLocks noGrp="1"/>
          </p:cNvSpPr>
          <p:nvPr>
            <p:ph type="title"/>
          </p:nvPr>
        </p:nvSpPr>
        <p:spPr>
          <a:xfrm>
            <a:off x="2805113" y="35477"/>
            <a:ext cx="9282112" cy="1325563"/>
          </a:xfrm>
        </p:spPr>
        <p:txBody>
          <a:bodyPr/>
          <a:lstStyle/>
          <a:p>
            <a:r>
              <a:rPr lang="en-US" b="1">
                <a:latin typeface="Calibri"/>
                <a:cs typeface="Helvetica"/>
              </a:rPr>
              <a:t>Cost and Financial Aid Opportunities</a:t>
            </a:r>
          </a:p>
        </p:txBody>
      </p:sp>
      <p:pic>
        <p:nvPicPr>
          <p:cNvPr id="7" name="Picture 6" descr="Image result for Star No Background">
            <a:extLst>
              <a:ext uri="{FF2B5EF4-FFF2-40B4-BE49-F238E27FC236}">
                <a16:creationId xmlns:a16="http://schemas.microsoft.com/office/drawing/2014/main" id="{72E2FEAE-1DAD-FCD8-4C3D-05E1F953FCC3}"/>
              </a:ext>
            </a:extLst>
          </p:cNvPr>
          <p:cNvPicPr>
            <a:picLocks noChangeAspect="1"/>
          </p:cNvPicPr>
          <p:nvPr/>
        </p:nvPicPr>
        <p:blipFill>
          <a:blip r:embed="rId5"/>
          <a:srcRect r="3646" b="2247"/>
          <a:stretch/>
        </p:blipFill>
        <p:spPr>
          <a:xfrm>
            <a:off x="9845133" y="2315621"/>
            <a:ext cx="1720043" cy="1622606"/>
          </a:xfrm>
          <a:prstGeom prst="rect">
            <a:avLst/>
          </a:prstGeom>
        </p:spPr>
      </p:pic>
    </p:spTree>
    <p:extLst>
      <p:ext uri="{BB962C8B-B14F-4D97-AF65-F5344CB8AC3E}">
        <p14:creationId xmlns:p14="http://schemas.microsoft.com/office/powerpoint/2010/main" val="4046747480"/>
      </p:ext>
    </p:extLst>
  </p:cSld>
  <p:clrMapOvr>
    <a:masterClrMapping/>
  </p:clrMapOvr>
  <mc:AlternateContent xmlns:mc="http://schemas.openxmlformats.org/markup-compatibility/2006" xmlns:p14="http://schemas.microsoft.com/office/powerpoint/2010/main">
    <mc:Choice Requires="p14">
      <p:transition spd="slow" p14:dur="2000" advTm="73268"/>
    </mc:Choice>
    <mc:Fallback xmlns="">
      <p:transition spd="slow" advTm="7326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7F95D3-8213-1B7A-6045-54DAE1D9090A}"/>
              </a:ext>
            </a:extLst>
          </p:cNvPr>
          <p:cNvSpPr txBox="1">
            <a:spLocks/>
          </p:cNvSpPr>
          <p:nvPr/>
        </p:nvSpPr>
        <p:spPr>
          <a:xfrm>
            <a:off x="2882096" y="257846"/>
            <a:ext cx="8471704" cy="92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990"/>
                </a:solidFill>
                <a:latin typeface="Helvetica" charset="0"/>
                <a:ea typeface="Helvetica" charset="0"/>
                <a:cs typeface="Helvetica" charset="0"/>
              </a:defRPr>
            </a:lvl1pPr>
          </a:lstStyle>
          <a:p>
            <a:r>
              <a:rPr lang="en-US" b="1">
                <a:latin typeface="Calibri"/>
                <a:cs typeface="Helvetica"/>
              </a:rPr>
              <a:t>Contact Information</a:t>
            </a:r>
          </a:p>
        </p:txBody>
      </p:sp>
      <p:sp>
        <p:nvSpPr>
          <p:cNvPr id="2" name="TextBox 1">
            <a:extLst>
              <a:ext uri="{FF2B5EF4-FFF2-40B4-BE49-F238E27FC236}">
                <a16:creationId xmlns:a16="http://schemas.microsoft.com/office/drawing/2014/main" id="{76AA3312-5D60-CB34-6FA8-6B52C4713883}"/>
              </a:ext>
            </a:extLst>
          </p:cNvPr>
          <p:cNvSpPr txBox="1"/>
          <p:nvPr/>
        </p:nvSpPr>
        <p:spPr>
          <a:xfrm>
            <a:off x="3051297" y="1556162"/>
            <a:ext cx="581891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ea typeface="Calibri"/>
                <a:cs typeface="Calibri"/>
              </a:rPr>
              <a:t>SHSU- The Woodlands Center (by appt only)</a:t>
            </a:r>
          </a:p>
          <a:p>
            <a:endParaRPr lang="en-US" sz="2000" b="1">
              <a:ea typeface="Calibri"/>
              <a:cs typeface="Calibri"/>
            </a:endParaRPr>
          </a:p>
          <a:p>
            <a:r>
              <a:rPr lang="en-US" sz="2000" b="1">
                <a:ea typeface="Calibri"/>
                <a:cs typeface="Calibri"/>
              </a:rPr>
              <a:t>School of Nursing Advising Team</a:t>
            </a:r>
          </a:p>
          <a:p>
            <a:r>
              <a:rPr lang="en-US" sz="2000">
                <a:ea typeface="Calibri"/>
                <a:cs typeface="Calibri"/>
              </a:rPr>
              <a:t>936-202-5109</a:t>
            </a:r>
          </a:p>
          <a:p>
            <a:r>
              <a:rPr lang="en-US" sz="2000">
                <a:ea typeface="Calibri"/>
                <a:cs typeface="Calibri"/>
                <a:hlinkClick r:id="rId3"/>
              </a:rPr>
              <a:t>prenursing@shsu.edu</a:t>
            </a:r>
            <a:r>
              <a:rPr lang="en-US" sz="2000">
                <a:ea typeface="Calibri"/>
                <a:cs typeface="Calibri"/>
              </a:rPr>
              <a:t> </a:t>
            </a:r>
          </a:p>
          <a:p>
            <a:endParaRPr lang="en-US" sz="2000">
              <a:ea typeface="Calibri"/>
              <a:cs typeface="Calibri"/>
            </a:endParaRPr>
          </a:p>
          <a:p>
            <a:r>
              <a:rPr lang="en-US" sz="2000" b="1">
                <a:ea typeface="Calibri"/>
                <a:cs typeface="Calibri"/>
              </a:rPr>
              <a:t>School of Nursing Credentialing Specialist</a:t>
            </a:r>
          </a:p>
          <a:p>
            <a:r>
              <a:rPr lang="en-US" sz="2000">
                <a:ea typeface="Calibri"/>
                <a:cs typeface="Calibri"/>
                <a:hlinkClick r:id="rId4"/>
              </a:rPr>
              <a:t>SONclinicalorientation@shsu.edu</a:t>
            </a:r>
            <a:r>
              <a:rPr lang="en-US" sz="2000">
                <a:ea typeface="Calibri"/>
                <a:cs typeface="Calibri"/>
              </a:rPr>
              <a:t> </a:t>
            </a:r>
          </a:p>
          <a:p>
            <a:endParaRPr lang="en-US" sz="2000">
              <a:ea typeface="Calibri"/>
              <a:cs typeface="Calibri"/>
            </a:endParaRPr>
          </a:p>
          <a:p>
            <a:endParaRPr lang="en-US" sz="2000">
              <a:ea typeface="Calibri"/>
              <a:cs typeface="Calibri"/>
            </a:endParaRPr>
          </a:p>
          <a:p>
            <a:r>
              <a:rPr lang="en-US" sz="2000" b="1">
                <a:solidFill>
                  <a:schemeClr val="accent1"/>
                </a:solidFill>
                <a:ea typeface="Calibri"/>
                <a:cs typeface="Calibri"/>
              </a:rPr>
              <a:t>SHSU- SAM Center in Huntsville (by appt only)</a:t>
            </a:r>
          </a:p>
          <a:p>
            <a:endParaRPr lang="en-US" sz="2000">
              <a:ea typeface="Calibri"/>
              <a:cs typeface="Calibri"/>
            </a:endParaRPr>
          </a:p>
          <a:p>
            <a:r>
              <a:rPr lang="en-US" sz="2000" b="1">
                <a:ea typeface="Calibri"/>
                <a:cs typeface="Calibri"/>
              </a:rPr>
              <a:t>College of Health Science / </a:t>
            </a:r>
            <a:r>
              <a:rPr lang="en-US" sz="2000" b="1" err="1">
                <a:ea typeface="Calibri"/>
                <a:cs typeface="Calibri"/>
              </a:rPr>
              <a:t>Prenursing</a:t>
            </a:r>
            <a:r>
              <a:rPr lang="en-US" sz="2000" b="1">
                <a:ea typeface="Calibri"/>
                <a:cs typeface="Calibri"/>
              </a:rPr>
              <a:t> Advisors</a:t>
            </a:r>
          </a:p>
          <a:p>
            <a:r>
              <a:rPr lang="en-US" sz="2000">
                <a:ea typeface="Calibri"/>
                <a:cs typeface="Calibri"/>
              </a:rPr>
              <a:t>936-294-4444</a:t>
            </a:r>
          </a:p>
          <a:p>
            <a:r>
              <a:rPr lang="en-US" sz="2000">
                <a:ea typeface="Calibri"/>
                <a:cs typeface="Calibri"/>
                <a:hlinkClick r:id="rId5"/>
              </a:rPr>
              <a:t>samcenter@shsu.edu</a:t>
            </a:r>
            <a:r>
              <a:rPr lang="en-US" sz="2000">
                <a:ea typeface="Calibri"/>
                <a:cs typeface="Calibri"/>
              </a:rPr>
              <a:t> </a:t>
            </a:r>
          </a:p>
        </p:txBody>
      </p:sp>
      <p:pic>
        <p:nvPicPr>
          <p:cNvPr id="3" name="Picture 2" descr="An orange telephone with a cord attached to it">
            <a:extLst>
              <a:ext uri="{FF2B5EF4-FFF2-40B4-BE49-F238E27FC236}">
                <a16:creationId xmlns:a16="http://schemas.microsoft.com/office/drawing/2014/main" id="{E0859355-334A-30FA-0E5B-E14736E61C4E}"/>
              </a:ext>
            </a:extLst>
          </p:cNvPr>
          <p:cNvPicPr>
            <a:picLocks noChangeAspect="1"/>
          </p:cNvPicPr>
          <p:nvPr/>
        </p:nvPicPr>
        <p:blipFill>
          <a:blip r:embed="rId6"/>
          <a:stretch>
            <a:fillRect/>
          </a:stretch>
        </p:blipFill>
        <p:spPr>
          <a:xfrm>
            <a:off x="8388253" y="2634374"/>
            <a:ext cx="2976789" cy="1759406"/>
          </a:xfrm>
          <a:prstGeom prst="rect">
            <a:avLst/>
          </a:prstGeom>
        </p:spPr>
      </p:pic>
    </p:spTree>
    <p:extLst>
      <p:ext uri="{BB962C8B-B14F-4D97-AF65-F5344CB8AC3E}">
        <p14:creationId xmlns:p14="http://schemas.microsoft.com/office/powerpoint/2010/main" val="1435172095"/>
      </p:ext>
    </p:extLst>
  </p:cSld>
  <p:clrMapOvr>
    <a:masterClrMapping/>
  </p:clrMapOvr>
  <mc:AlternateContent xmlns:mc="http://schemas.openxmlformats.org/markup-compatibility/2006" xmlns:p14="http://schemas.microsoft.com/office/powerpoint/2010/main">
    <mc:Choice Requires="p14">
      <p:transition spd="slow" p14:dur="2000" advTm="57225"/>
    </mc:Choice>
    <mc:Fallback xmlns="">
      <p:transition spd="slow" advTm="5722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FF296BD1-160A-3DC2-20D4-8BE02A6BB3A4}"/>
              </a:ext>
            </a:extLst>
          </p:cNvPr>
          <p:cNvSpPr>
            <a:spLocks noGrp="1"/>
          </p:cNvSpPr>
          <p:nvPr>
            <p:ph type="title"/>
          </p:nvPr>
        </p:nvSpPr>
        <p:spPr>
          <a:xfrm>
            <a:off x="2232251" y="633046"/>
            <a:ext cx="3863749" cy="1314996"/>
          </a:xfrm>
        </p:spPr>
        <p:txBody>
          <a:bodyPr anchor="b">
            <a:normAutofit/>
          </a:bodyPr>
          <a:lstStyle/>
          <a:p>
            <a:r>
              <a:rPr lang="en-US" b="1">
                <a:solidFill>
                  <a:schemeClr val="bg1"/>
                </a:solidFill>
                <a:latin typeface="Calibri"/>
                <a:cs typeface="Helvetica"/>
              </a:rPr>
              <a:t>Stay Connected!</a:t>
            </a:r>
            <a:endParaRPr lang="en-US" b="1">
              <a:solidFill>
                <a:schemeClr val="bg1"/>
              </a:solidFill>
              <a:latin typeface="Calibri"/>
            </a:endParaRPr>
          </a:p>
        </p:txBody>
      </p:sp>
      <p:sp>
        <p:nvSpPr>
          <p:cNvPr id="43" name="Freeform: Shape 4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5" name="Freeform: Shape 4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74CC4B04-5604-A652-FF31-299AAEB51D30}"/>
              </a:ext>
            </a:extLst>
          </p:cNvPr>
          <p:cNvSpPr>
            <a:spLocks noGrp="1"/>
          </p:cNvSpPr>
          <p:nvPr>
            <p:ph idx="1"/>
          </p:nvPr>
        </p:nvSpPr>
        <p:spPr>
          <a:xfrm>
            <a:off x="295118" y="2520508"/>
            <a:ext cx="4084086" cy="4044463"/>
          </a:xfrm>
        </p:spPr>
        <p:txBody>
          <a:bodyPr vert="horz" lIns="91440" tIns="45720" rIns="91440" bIns="45720" rtlCol="0" anchor="t">
            <a:normAutofit/>
          </a:bodyPr>
          <a:lstStyle/>
          <a:p>
            <a:r>
              <a:rPr lang="en-US">
                <a:solidFill>
                  <a:schemeClr val="bg1"/>
                </a:solidFill>
                <a:latin typeface="Calibri"/>
              </a:rPr>
              <a:t>Follow Us on Social Media!</a:t>
            </a:r>
          </a:p>
          <a:p>
            <a:endParaRPr lang="en-US">
              <a:solidFill>
                <a:schemeClr val="bg1"/>
              </a:solidFill>
              <a:latin typeface="Calibri"/>
            </a:endParaRPr>
          </a:p>
          <a:p>
            <a:pPr marL="0" indent="0">
              <a:buNone/>
            </a:pPr>
            <a:r>
              <a:rPr lang="en-US">
                <a:solidFill>
                  <a:schemeClr val="bg1"/>
                </a:solidFill>
                <a:latin typeface="Calibri"/>
              </a:rPr>
              <a:t>IG: @shsu_son</a:t>
            </a:r>
          </a:p>
          <a:p>
            <a:pPr marL="0" indent="0">
              <a:buNone/>
            </a:pPr>
            <a:endParaRPr lang="en-US">
              <a:solidFill>
                <a:schemeClr val="bg1"/>
              </a:solidFill>
              <a:latin typeface="Calibri"/>
            </a:endParaRPr>
          </a:p>
          <a:p>
            <a:pPr marL="0" indent="0">
              <a:buNone/>
            </a:pPr>
            <a:r>
              <a:rPr lang="en-US">
                <a:solidFill>
                  <a:schemeClr val="bg1"/>
                </a:solidFill>
                <a:latin typeface="Calibri"/>
              </a:rPr>
              <a:t>fb: SHSU School of Nursing</a:t>
            </a:r>
          </a:p>
          <a:p>
            <a:pPr marL="0" indent="0">
              <a:buNone/>
            </a:pPr>
            <a:endParaRPr lang="en-US">
              <a:solidFill>
                <a:schemeClr val="bg1"/>
              </a:solidFill>
              <a:latin typeface="Calibri"/>
            </a:endParaRPr>
          </a:p>
          <a:p>
            <a:pPr marL="0" indent="0">
              <a:buNone/>
            </a:pPr>
            <a:r>
              <a:rPr lang="en-US">
                <a:solidFill>
                  <a:schemeClr val="bg1"/>
                </a:solidFill>
                <a:latin typeface="Calibri"/>
              </a:rPr>
              <a:t>SHSU SON Website</a:t>
            </a:r>
          </a:p>
        </p:txBody>
      </p:sp>
      <p:sp>
        <p:nvSpPr>
          <p:cNvPr id="47" name="Freeform: Shape 46">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10" name="Picture 9" descr="A logo of a camera&#10;&#10;Description automatically generated">
            <a:extLst>
              <a:ext uri="{FF2B5EF4-FFF2-40B4-BE49-F238E27FC236}">
                <a16:creationId xmlns:a16="http://schemas.microsoft.com/office/drawing/2014/main" id="{585A0F2A-8D97-FF33-9D28-9969A3B54020}"/>
              </a:ext>
            </a:extLst>
          </p:cNvPr>
          <p:cNvPicPr>
            <a:picLocks noChangeAspect="1"/>
          </p:cNvPicPr>
          <p:nvPr/>
        </p:nvPicPr>
        <p:blipFill>
          <a:blip r:embed="rId2"/>
          <a:srcRect l="387" r="833" b="1"/>
          <a:stretch/>
        </p:blipFill>
        <p:spPr>
          <a:xfrm>
            <a:off x="6423487" y="929609"/>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9" name="Picture 8" descr="A blue circle with a white letter f&#10;&#10;Description automatically generated">
            <a:extLst>
              <a:ext uri="{FF2B5EF4-FFF2-40B4-BE49-F238E27FC236}">
                <a16:creationId xmlns:a16="http://schemas.microsoft.com/office/drawing/2014/main" id="{E872D398-E150-DEDF-AED2-357DEF3F121C}"/>
              </a:ext>
            </a:extLst>
          </p:cNvPr>
          <p:cNvPicPr>
            <a:picLocks noChangeAspect="1"/>
          </p:cNvPicPr>
          <p:nvPr/>
        </p:nvPicPr>
        <p:blipFill>
          <a:blip r:embed="rId3"/>
          <a:srcRect l="8069" r="3295" b="1"/>
          <a:stretch/>
        </p:blipFill>
        <p:spPr>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49" name="Freeform: Shape 4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Shape 50">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54" name="Freeform: Shape 5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2" name="Picture 11" descr="A qr code on a white background&#10;&#10;Description automatically generated">
            <a:extLst>
              <a:ext uri="{FF2B5EF4-FFF2-40B4-BE49-F238E27FC236}">
                <a16:creationId xmlns:a16="http://schemas.microsoft.com/office/drawing/2014/main" id="{537C0A85-F461-30D4-3F30-B347494E3349}"/>
              </a:ext>
            </a:extLst>
          </p:cNvPr>
          <p:cNvPicPr>
            <a:picLocks noChangeAspect="1"/>
          </p:cNvPicPr>
          <p:nvPr/>
        </p:nvPicPr>
        <p:blipFill>
          <a:blip r:embed="rId4"/>
          <a:stretch>
            <a:fillRect/>
          </a:stretch>
        </p:blipFill>
        <p:spPr>
          <a:xfrm>
            <a:off x="3202368" y="5422840"/>
            <a:ext cx="1386289" cy="1323860"/>
          </a:xfrm>
          <a:prstGeom prst="rect">
            <a:avLst/>
          </a:prstGeom>
        </p:spPr>
      </p:pic>
      <p:sp>
        <p:nvSpPr>
          <p:cNvPr id="4" name="TextBox 3">
            <a:extLst>
              <a:ext uri="{FF2B5EF4-FFF2-40B4-BE49-F238E27FC236}">
                <a16:creationId xmlns:a16="http://schemas.microsoft.com/office/drawing/2014/main" id="{6D60D705-95AD-86AF-4219-5602DC06B620}"/>
              </a:ext>
            </a:extLst>
          </p:cNvPr>
          <p:cNvSpPr txBox="1"/>
          <p:nvPr/>
        </p:nvSpPr>
        <p:spPr>
          <a:xfrm>
            <a:off x="7796609" y="3453521"/>
            <a:ext cx="406983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cs typeface="Calibri"/>
              </a:rPr>
              <a:t>Nursing Information Sessions</a:t>
            </a:r>
            <a:endParaRPr lang="en-US" sz="2800" dirty="0">
              <a:solidFill>
                <a:schemeClr val="bg1"/>
              </a:solidFill>
            </a:endParaRPr>
          </a:p>
        </p:txBody>
      </p:sp>
      <p:pic>
        <p:nvPicPr>
          <p:cNvPr id="5" name="Picture 4" descr="A qr code on a white background&#10;&#10;Description automatically generated">
            <a:extLst>
              <a:ext uri="{FF2B5EF4-FFF2-40B4-BE49-F238E27FC236}">
                <a16:creationId xmlns:a16="http://schemas.microsoft.com/office/drawing/2014/main" id="{578E7C37-B4ED-00EF-385F-E9699F037113}"/>
              </a:ext>
            </a:extLst>
          </p:cNvPr>
          <p:cNvPicPr>
            <a:picLocks noChangeAspect="1"/>
          </p:cNvPicPr>
          <p:nvPr/>
        </p:nvPicPr>
        <p:blipFill>
          <a:blip r:embed="rId5"/>
          <a:stretch>
            <a:fillRect/>
          </a:stretch>
        </p:blipFill>
        <p:spPr>
          <a:xfrm>
            <a:off x="9433250" y="3931128"/>
            <a:ext cx="1404536" cy="1336827"/>
          </a:xfrm>
          <a:prstGeom prst="rect">
            <a:avLst/>
          </a:prstGeom>
        </p:spPr>
      </p:pic>
    </p:spTree>
    <p:extLst>
      <p:ext uri="{BB962C8B-B14F-4D97-AF65-F5344CB8AC3E}">
        <p14:creationId xmlns:p14="http://schemas.microsoft.com/office/powerpoint/2010/main" val="876879855"/>
      </p:ext>
    </p:extLst>
  </p:cSld>
  <p:clrMapOvr>
    <a:masterClrMapping/>
  </p:clrMapOvr>
  <mc:AlternateContent xmlns:mc="http://schemas.openxmlformats.org/markup-compatibility/2006" xmlns:p14="http://schemas.microsoft.com/office/powerpoint/2010/main">
    <mc:Choice Requires="p14">
      <p:transition spd="slow" p14:dur="2000" advTm="19147"/>
    </mc:Choice>
    <mc:Fallback xmlns="">
      <p:transition spd="slow" advTm="191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a:cs typeface="Helvetica"/>
              </a:rPr>
              <a:t>School of Nursing at SHSU</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a:latin typeface="Calibri"/>
              </a:rPr>
              <a:t>Located in The Woodlands, TX</a:t>
            </a:r>
          </a:p>
          <a:p>
            <a:pPr marL="342900" indent="-342900">
              <a:buFont typeface="Arial" panose="020B0604020202020204" pitchFamily="34" charset="0"/>
              <a:buChar char="•"/>
            </a:pPr>
            <a:r>
              <a:rPr lang="en-US">
                <a:latin typeface="Calibri"/>
              </a:rPr>
              <a:t>Fully approved by the Texas Board of Nursing</a:t>
            </a:r>
          </a:p>
          <a:p>
            <a:pPr marL="342900" indent="-342900">
              <a:buFont typeface="Arial" panose="020B0604020202020204" pitchFamily="34" charset="0"/>
              <a:buChar char="•"/>
            </a:pPr>
            <a:r>
              <a:rPr lang="en-US">
                <a:latin typeface="Calibri"/>
              </a:rPr>
              <a:t>Accredited by the Commission on Collegiate Nursing Education (CCNE)</a:t>
            </a:r>
          </a:p>
          <a:p>
            <a:pPr marL="342900" indent="-342900">
              <a:buFont typeface="Arial" panose="020B0604020202020204" pitchFamily="34" charset="0"/>
              <a:buChar char="•"/>
            </a:pPr>
            <a:r>
              <a:rPr lang="en-US">
                <a:latin typeface="Calibri"/>
              </a:rPr>
              <a:t>5 semester program (2 ½ years)</a:t>
            </a:r>
          </a:p>
          <a:p>
            <a:pPr marL="342900" indent="-342900">
              <a:buFont typeface="Arial" panose="020B0604020202020204" pitchFamily="34" charset="0"/>
              <a:buChar char="•"/>
            </a:pPr>
            <a:r>
              <a:rPr lang="en-US">
                <a:latin typeface="Calibri"/>
              </a:rPr>
              <a:t>Competitive admission, rigorous program</a:t>
            </a:r>
          </a:p>
          <a:p>
            <a:pPr marL="800100" lvl="1" indent="-342900">
              <a:buFont typeface="Arial" panose="020B0604020202020204" pitchFamily="34" charset="0"/>
              <a:buChar char="•"/>
            </a:pPr>
            <a:r>
              <a:rPr lang="en-US" sz="2800">
                <a:latin typeface="Calibri"/>
              </a:rPr>
              <a:t>Currently 4-5 days a week, 10-12 hour days</a:t>
            </a:r>
          </a:p>
          <a:p>
            <a:pPr marL="0" indent="0">
              <a:buNone/>
            </a:pPr>
            <a:endParaRPr lang="en-US" sz="2800">
              <a:latin typeface="Calibri"/>
            </a:endParaRPr>
          </a:p>
        </p:txBody>
      </p:sp>
      <p:pic>
        <p:nvPicPr>
          <p:cNvPr id="5" name="Picture 4">
            <a:extLst>
              <a:ext uri="{FF2B5EF4-FFF2-40B4-BE49-F238E27FC236}">
                <a16:creationId xmlns:a16="http://schemas.microsoft.com/office/drawing/2014/main" id="{258CAD1A-0B2B-4686-A210-2C12EABFAD1B}"/>
              </a:ext>
            </a:extLst>
          </p:cNvPr>
          <p:cNvPicPr>
            <a:picLocks noChangeAspect="1"/>
          </p:cNvPicPr>
          <p:nvPr/>
        </p:nvPicPr>
        <p:blipFill>
          <a:blip r:embed="rId3"/>
          <a:stretch>
            <a:fillRect/>
          </a:stretch>
        </p:blipFill>
        <p:spPr>
          <a:xfrm>
            <a:off x="10038444" y="4914014"/>
            <a:ext cx="2018092" cy="1573158"/>
          </a:xfrm>
          <a:prstGeom prst="rect">
            <a:avLst/>
          </a:prstGeom>
        </p:spPr>
      </p:pic>
      <p:pic>
        <p:nvPicPr>
          <p:cNvPr id="6" name="Picture 5">
            <a:extLst>
              <a:ext uri="{FF2B5EF4-FFF2-40B4-BE49-F238E27FC236}">
                <a16:creationId xmlns:a16="http://schemas.microsoft.com/office/drawing/2014/main" id="{A25370EA-75A0-441C-8D12-6F7057C9C586}"/>
              </a:ext>
            </a:extLst>
          </p:cNvPr>
          <p:cNvPicPr>
            <a:picLocks noChangeAspect="1"/>
          </p:cNvPicPr>
          <p:nvPr/>
        </p:nvPicPr>
        <p:blipFill>
          <a:blip r:embed="rId4"/>
          <a:stretch>
            <a:fillRect/>
          </a:stretch>
        </p:blipFill>
        <p:spPr>
          <a:xfrm>
            <a:off x="10188112" y="265636"/>
            <a:ext cx="1512191" cy="1512191"/>
          </a:xfrm>
          <a:prstGeom prst="rect">
            <a:avLst/>
          </a:prstGeom>
        </p:spPr>
      </p:pic>
    </p:spTree>
    <p:extLst>
      <p:ext uri="{BB962C8B-B14F-4D97-AF65-F5344CB8AC3E}">
        <p14:creationId xmlns:p14="http://schemas.microsoft.com/office/powerpoint/2010/main" val="2326214842"/>
      </p:ext>
    </p:extLst>
  </p:cSld>
  <p:clrMapOvr>
    <a:masterClrMapping/>
  </p:clrMapOvr>
  <mc:AlternateContent xmlns:mc="http://schemas.openxmlformats.org/markup-compatibility/2006" xmlns:p14="http://schemas.microsoft.com/office/powerpoint/2010/main">
    <mc:Choice Requires="p14">
      <p:transition spd="slow" p14:dur="2000" advTm="51681"/>
    </mc:Choice>
    <mc:Fallback xmlns="">
      <p:transition spd="slow" advTm="516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B298B9-AA3F-4E48-9ADE-DD1A49F40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8A6362C-DAA2-46F0-8F9D-238EA1E6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998728 w 12192000"/>
              <a:gd name="connsiteY0" fmla="*/ 3612739 h 6858000"/>
              <a:gd name="connsiteX1" fmla="*/ 2014976 w 12192000"/>
              <a:gd name="connsiteY1" fmla="*/ 3645485 h 6858000"/>
              <a:gd name="connsiteX2" fmla="*/ 1987764 w 12192000"/>
              <a:gd name="connsiteY2" fmla="*/ 3715075 h 6858000"/>
              <a:gd name="connsiteX3" fmla="*/ 1970583 w 12192000"/>
              <a:gd name="connsiteY3" fmla="*/ 3648007 h 6858000"/>
              <a:gd name="connsiteX4" fmla="*/ 1968718 w 12192000"/>
              <a:gd name="connsiteY4" fmla="*/ 3632235 h 6858000"/>
              <a:gd name="connsiteX5" fmla="*/ 1979288 w 12192000"/>
              <a:gd name="connsiteY5" fmla="*/ 3624964 h 6858000"/>
              <a:gd name="connsiteX6" fmla="*/ 1998728 w 12192000"/>
              <a:gd name="connsiteY6" fmla="*/ 3612739 h 6858000"/>
              <a:gd name="connsiteX7" fmla="*/ 1955875 w 12192000"/>
              <a:gd name="connsiteY7" fmla="*/ 3516632 h 6858000"/>
              <a:gd name="connsiteX8" fmla="*/ 1956461 w 12192000"/>
              <a:gd name="connsiteY8" fmla="*/ 3521046 h 6858000"/>
              <a:gd name="connsiteX9" fmla="*/ 1965292 w 12192000"/>
              <a:gd name="connsiteY9" fmla="*/ 3603273 h 6858000"/>
              <a:gd name="connsiteX10" fmla="*/ 1968718 w 12192000"/>
              <a:gd name="connsiteY10" fmla="*/ 3632235 h 6858000"/>
              <a:gd name="connsiteX11" fmla="*/ 1963908 w 12192000"/>
              <a:gd name="connsiteY11" fmla="*/ 3635544 h 6858000"/>
              <a:gd name="connsiteX12" fmla="*/ 1955653 w 12192000"/>
              <a:gd name="connsiteY12" fmla="*/ 3635212 h 6858000"/>
              <a:gd name="connsiteX13" fmla="*/ 1954172 w 12192000"/>
              <a:gd name="connsiteY13" fmla="*/ 3607075 h 6858000"/>
              <a:gd name="connsiteX14" fmla="*/ 1951958 w 12192000"/>
              <a:gd name="connsiteY14" fmla="*/ 3553088 h 6858000"/>
              <a:gd name="connsiteX15" fmla="*/ 1951483 w 12192000"/>
              <a:gd name="connsiteY15" fmla="*/ 3534997 h 6858000"/>
              <a:gd name="connsiteX16" fmla="*/ 9184139 w 12192000"/>
              <a:gd name="connsiteY16" fmla="*/ 1751373 h 6858000"/>
              <a:gd name="connsiteX17" fmla="*/ 9188600 w 12192000"/>
              <a:gd name="connsiteY17" fmla="*/ 1756725 h 6858000"/>
              <a:gd name="connsiteX18" fmla="*/ 9161388 w 12192000"/>
              <a:gd name="connsiteY18" fmla="*/ 1779476 h 6858000"/>
              <a:gd name="connsiteX19" fmla="*/ 9129269 w 12192000"/>
              <a:gd name="connsiteY19" fmla="*/ 1788844 h 6858000"/>
              <a:gd name="connsiteX20" fmla="*/ 9184139 w 12192000"/>
              <a:gd name="connsiteY20" fmla="*/ 1751373 h 6858000"/>
              <a:gd name="connsiteX21" fmla="*/ 8855814 w 12192000"/>
              <a:gd name="connsiteY21" fmla="*/ 1125503 h 6858000"/>
              <a:gd name="connsiteX22" fmla="*/ 8531505 w 12192000"/>
              <a:gd name="connsiteY22" fmla="*/ 1356134 h 6858000"/>
              <a:gd name="connsiteX23" fmla="*/ 8526597 w 12192000"/>
              <a:gd name="connsiteY23" fmla="*/ 1350781 h 6858000"/>
              <a:gd name="connsiteX24" fmla="*/ 8855814 w 12192000"/>
              <a:gd name="connsiteY24" fmla="*/ 1125503 h 6858000"/>
              <a:gd name="connsiteX25" fmla="*/ 3255597 w 12192000"/>
              <a:gd name="connsiteY25" fmla="*/ 1016302 h 6858000"/>
              <a:gd name="connsiteX26" fmla="*/ 3252884 w 12192000"/>
              <a:gd name="connsiteY26" fmla="*/ 1018887 h 6858000"/>
              <a:gd name="connsiteX27" fmla="*/ 3250417 w 12192000"/>
              <a:gd name="connsiteY27" fmla="*/ 1017988 h 6858000"/>
              <a:gd name="connsiteX28" fmla="*/ 9562593 w 12192000"/>
              <a:gd name="connsiteY28" fmla="*/ 181849 h 6858000"/>
              <a:gd name="connsiteX29" fmla="*/ 9550382 w 12192000"/>
              <a:gd name="connsiteY29" fmla="*/ 186031 h 6858000"/>
              <a:gd name="connsiteX30" fmla="*/ 9486143 w 12192000"/>
              <a:gd name="connsiteY30" fmla="*/ 255175 h 6858000"/>
              <a:gd name="connsiteX31" fmla="*/ 9454471 w 12192000"/>
              <a:gd name="connsiteY31" fmla="*/ 262313 h 6858000"/>
              <a:gd name="connsiteX32" fmla="*/ 9405847 w 12192000"/>
              <a:gd name="connsiteY32" fmla="*/ 265436 h 6858000"/>
              <a:gd name="connsiteX33" fmla="*/ 9374174 w 12192000"/>
              <a:gd name="connsiteY33" fmla="*/ 312721 h 6858000"/>
              <a:gd name="connsiteX34" fmla="*/ 9235886 w 12192000"/>
              <a:gd name="connsiteY34" fmla="*/ 393018 h 6858000"/>
              <a:gd name="connsiteX35" fmla="*/ 9293432 w 12192000"/>
              <a:gd name="connsiteY35" fmla="*/ 372945 h 6858000"/>
              <a:gd name="connsiteX36" fmla="*/ 9306368 w 12192000"/>
              <a:gd name="connsiteY36" fmla="*/ 349747 h 6858000"/>
              <a:gd name="connsiteX37" fmla="*/ 9308153 w 12192000"/>
              <a:gd name="connsiteY37" fmla="*/ 316736 h 6858000"/>
              <a:gd name="connsiteX38" fmla="*/ 9376406 w 12192000"/>
              <a:gd name="connsiteY38" fmla="*/ 260083 h 6858000"/>
              <a:gd name="connsiteX39" fmla="*/ 9391126 w 12192000"/>
              <a:gd name="connsiteY39" fmla="*/ 251160 h 6858000"/>
              <a:gd name="connsiteX40" fmla="*/ 9399602 w 12192000"/>
              <a:gd name="connsiteY40" fmla="*/ 233317 h 6858000"/>
              <a:gd name="connsiteX41" fmla="*/ 9381312 w 12192000"/>
              <a:gd name="connsiteY41" fmla="*/ 220380 h 6858000"/>
              <a:gd name="connsiteX42" fmla="*/ 9358115 w 12192000"/>
              <a:gd name="connsiteY42" fmla="*/ 219934 h 6858000"/>
              <a:gd name="connsiteX43" fmla="*/ 9277818 w 12192000"/>
              <a:gd name="connsiteY43" fmla="*/ 261867 h 6858000"/>
              <a:gd name="connsiteX44" fmla="*/ 9050311 w 12192000"/>
              <a:gd name="connsiteY44" fmla="*/ 470639 h 6858000"/>
              <a:gd name="connsiteX45" fmla="*/ 8804067 w 12192000"/>
              <a:gd name="connsiteY45" fmla="*/ 657552 h 6858000"/>
              <a:gd name="connsiteX46" fmla="*/ 8216563 w 12192000"/>
              <a:gd name="connsiteY46" fmla="*/ 1067511 h 6858000"/>
              <a:gd name="connsiteX47" fmla="*/ 7204377 w 12192000"/>
              <a:gd name="connsiteY47" fmla="*/ 1356580 h 6858000"/>
              <a:gd name="connsiteX48" fmla="*/ 6221188 w 12192000"/>
              <a:gd name="connsiteY48" fmla="*/ 1405651 h 6858000"/>
              <a:gd name="connsiteX49" fmla="*/ 6081116 w 12192000"/>
              <a:gd name="connsiteY49" fmla="*/ 1413234 h 6858000"/>
              <a:gd name="connsiteX50" fmla="*/ 3680242 w 12192000"/>
              <a:gd name="connsiteY50" fmla="*/ 1085356 h 6858000"/>
              <a:gd name="connsiteX51" fmla="*/ 3335857 w 12192000"/>
              <a:gd name="connsiteY51" fmla="*/ 981416 h 6858000"/>
              <a:gd name="connsiteX52" fmla="*/ 3277977 w 12192000"/>
              <a:gd name="connsiteY52" fmla="*/ 1009017 h 6858000"/>
              <a:gd name="connsiteX53" fmla="*/ 3255597 w 12192000"/>
              <a:gd name="connsiteY53" fmla="*/ 1016302 h 6858000"/>
              <a:gd name="connsiteX54" fmla="*/ 3260022 w 12192000"/>
              <a:gd name="connsiteY54" fmla="*/ 1012084 h 6858000"/>
              <a:gd name="connsiteX55" fmla="*/ 3260468 w 12192000"/>
              <a:gd name="connsiteY55" fmla="*/ 1000598 h 6858000"/>
              <a:gd name="connsiteX56" fmla="*/ 3226565 w 12192000"/>
              <a:gd name="connsiteY56" fmla="*/ 956880 h 6858000"/>
              <a:gd name="connsiteX57" fmla="*/ 3162773 w 12192000"/>
              <a:gd name="connsiteY57" fmla="*/ 937252 h 6858000"/>
              <a:gd name="connsiteX58" fmla="*/ 3131101 w 12192000"/>
              <a:gd name="connsiteY58" fmla="*/ 953757 h 6858000"/>
              <a:gd name="connsiteX59" fmla="*/ 3089615 w 12192000"/>
              <a:gd name="connsiteY59" fmla="*/ 972493 h 6858000"/>
              <a:gd name="connsiteX60" fmla="*/ 2893779 w 12192000"/>
              <a:gd name="connsiteY60" fmla="*/ 842681 h 6858000"/>
              <a:gd name="connsiteX61" fmla="*/ 2759952 w 12192000"/>
              <a:gd name="connsiteY61" fmla="*/ 749000 h 6858000"/>
              <a:gd name="connsiteX62" fmla="*/ 2733632 w 12192000"/>
              <a:gd name="connsiteY62" fmla="*/ 739187 h 6858000"/>
              <a:gd name="connsiteX63" fmla="*/ 2723372 w 12192000"/>
              <a:gd name="connsiteY63" fmla="*/ 765506 h 6858000"/>
              <a:gd name="connsiteX64" fmla="*/ 2748353 w 12192000"/>
              <a:gd name="connsiteY64" fmla="*/ 806101 h 6858000"/>
              <a:gd name="connsiteX65" fmla="*/ 2710882 w 12192000"/>
              <a:gd name="connsiteY65" fmla="*/ 890859 h 6858000"/>
              <a:gd name="connsiteX66" fmla="*/ 2532890 w 12192000"/>
              <a:gd name="connsiteY66" fmla="*/ 894873 h 6858000"/>
              <a:gd name="connsiteX67" fmla="*/ 2513708 w 12192000"/>
              <a:gd name="connsiteY67" fmla="*/ 921639 h 6858000"/>
              <a:gd name="connsiteX68" fmla="*/ 2511032 w 12192000"/>
              <a:gd name="connsiteY68" fmla="*/ 1038515 h 6858000"/>
              <a:gd name="connsiteX69" fmla="*/ 2503448 w 12192000"/>
              <a:gd name="connsiteY69" fmla="*/ 1067511 h 6858000"/>
              <a:gd name="connsiteX70" fmla="*/ 2485157 w 12192000"/>
              <a:gd name="connsiteY70" fmla="*/ 1194648 h 6858000"/>
              <a:gd name="connsiteX71" fmla="*/ 2394602 w 12192000"/>
              <a:gd name="connsiteY71" fmla="*/ 1391375 h 6858000"/>
              <a:gd name="connsiteX72" fmla="*/ 2298245 w 12192000"/>
              <a:gd name="connsiteY72" fmla="*/ 1511374 h 6858000"/>
              <a:gd name="connsiteX73" fmla="*/ 2286201 w 12192000"/>
              <a:gd name="connsiteY73" fmla="*/ 1543493 h 6858000"/>
              <a:gd name="connsiteX74" fmla="*/ 2264789 w 12192000"/>
              <a:gd name="connsiteY74" fmla="*/ 1668400 h 6858000"/>
              <a:gd name="connsiteX75" fmla="*/ 2274156 w 12192000"/>
              <a:gd name="connsiteY75" fmla="*/ 1693827 h 6858000"/>
              <a:gd name="connsiteX76" fmla="*/ 2316535 w 12192000"/>
              <a:gd name="connsiteY76" fmla="*/ 1723714 h 6858000"/>
              <a:gd name="connsiteX77" fmla="*/ 2352223 w 12192000"/>
              <a:gd name="connsiteY77" fmla="*/ 1797320 h 6858000"/>
              <a:gd name="connsiteX78" fmla="*/ 2420922 w 12192000"/>
              <a:gd name="connsiteY78" fmla="*/ 1903044 h 6858000"/>
              <a:gd name="connsiteX79" fmla="*/ 2454378 w 12192000"/>
              <a:gd name="connsiteY79" fmla="*/ 1932933 h 6858000"/>
              <a:gd name="connsiteX80" fmla="*/ 2429397 w 12192000"/>
              <a:gd name="connsiteY80" fmla="*/ 1955683 h 6858000"/>
              <a:gd name="connsiteX81" fmla="*/ 2345531 w 12192000"/>
              <a:gd name="connsiteY81" fmla="*/ 2099325 h 6858000"/>
              <a:gd name="connsiteX82" fmla="*/ 2471776 w 12192000"/>
              <a:gd name="connsiteY82" fmla="*/ 2249659 h 6858000"/>
              <a:gd name="connsiteX83" fmla="*/ 2536904 w 12192000"/>
              <a:gd name="connsiteY83" fmla="*/ 2293822 h 6858000"/>
              <a:gd name="connsiteX84" fmla="*/ 2411552 w 12192000"/>
              <a:gd name="connsiteY84" fmla="*/ 2308990 h 6858000"/>
              <a:gd name="connsiteX85" fmla="*/ 2367836 w 12192000"/>
              <a:gd name="connsiteY85" fmla="*/ 2371888 h 6858000"/>
              <a:gd name="connsiteX86" fmla="*/ 2348654 w 12192000"/>
              <a:gd name="connsiteY86" fmla="*/ 2403561 h 6858000"/>
              <a:gd name="connsiteX87" fmla="*/ 2230439 w 12192000"/>
              <a:gd name="connsiteY87" fmla="*/ 2599842 h 6858000"/>
              <a:gd name="connsiteX88" fmla="*/ 2250067 w 12192000"/>
              <a:gd name="connsiteY88" fmla="*/ 2654712 h 6858000"/>
              <a:gd name="connsiteX89" fmla="*/ 2447240 w 12192000"/>
              <a:gd name="connsiteY89" fmla="*/ 2920137 h 6858000"/>
              <a:gd name="connsiteX90" fmla="*/ 2237577 w 12192000"/>
              <a:gd name="connsiteY90" fmla="*/ 2994189 h 6858000"/>
              <a:gd name="connsiteX91" fmla="*/ 2225086 w 12192000"/>
              <a:gd name="connsiteY91" fmla="*/ 3119541 h 6858000"/>
              <a:gd name="connsiteX92" fmla="*/ 2118023 w 12192000"/>
              <a:gd name="connsiteY92" fmla="*/ 3260060 h 6858000"/>
              <a:gd name="connsiteX93" fmla="*/ 1964679 w 12192000"/>
              <a:gd name="connsiteY93" fmla="*/ 3479817 h 6858000"/>
              <a:gd name="connsiteX94" fmla="*/ 1955875 w 12192000"/>
              <a:gd name="connsiteY94" fmla="*/ 3516632 h 6858000"/>
              <a:gd name="connsiteX95" fmla="*/ 1953287 w 12192000"/>
              <a:gd name="connsiteY95" fmla="*/ 3497155 h 6858000"/>
              <a:gd name="connsiteX96" fmla="*/ 1951185 w 12192000"/>
              <a:gd name="connsiteY96" fmla="*/ 3493814 h 6858000"/>
              <a:gd name="connsiteX97" fmla="*/ 1950905 w 12192000"/>
              <a:gd name="connsiteY97" fmla="*/ 3512985 h 6858000"/>
              <a:gd name="connsiteX98" fmla="*/ 1951483 w 12192000"/>
              <a:gd name="connsiteY98" fmla="*/ 3534997 h 6858000"/>
              <a:gd name="connsiteX99" fmla="*/ 1947593 w 12192000"/>
              <a:gd name="connsiteY99" fmla="*/ 3551262 h 6858000"/>
              <a:gd name="connsiteX100" fmla="*/ 1952901 w 12192000"/>
              <a:gd name="connsiteY100" fmla="*/ 3635101 h 6858000"/>
              <a:gd name="connsiteX101" fmla="*/ 1955653 w 12192000"/>
              <a:gd name="connsiteY101" fmla="*/ 3635212 h 6858000"/>
              <a:gd name="connsiteX102" fmla="*/ 1957374 w 12192000"/>
              <a:gd name="connsiteY102" fmla="*/ 3667901 h 6858000"/>
              <a:gd name="connsiteX103" fmla="*/ 1976612 w 12192000"/>
              <a:gd name="connsiteY103" fmla="*/ 3838643 h 6858000"/>
              <a:gd name="connsiteX104" fmla="*/ 2155495 w 12192000"/>
              <a:gd name="connsiteY104" fmla="*/ 4074180 h 6858000"/>
              <a:gd name="connsiteX105" fmla="*/ 2302706 w 12192000"/>
              <a:gd name="connsiteY105" fmla="*/ 4167860 h 6858000"/>
              <a:gd name="connsiteX106" fmla="*/ 2638168 w 12192000"/>
              <a:gd name="connsiteY106" fmla="*/ 4593433 h 6858000"/>
              <a:gd name="connsiteX107" fmla="*/ 2743893 w 12192000"/>
              <a:gd name="connsiteY107" fmla="*/ 4731276 h 6858000"/>
              <a:gd name="connsiteX108" fmla="*/ 2665826 w 12192000"/>
              <a:gd name="connsiteY108" fmla="*/ 4780346 h 6858000"/>
              <a:gd name="connsiteX109" fmla="*/ 2815268 w 12192000"/>
              <a:gd name="connsiteY109" fmla="*/ 4924880 h 6858000"/>
              <a:gd name="connsiteX110" fmla="*/ 2991474 w 12192000"/>
              <a:gd name="connsiteY110" fmla="*/ 5085474 h 6858000"/>
              <a:gd name="connsiteX111" fmla="*/ 6494644 w 12192000"/>
              <a:gd name="connsiteY111" fmla="*/ 6212306 h 6858000"/>
              <a:gd name="connsiteX112" fmla="*/ 8314257 w 12192000"/>
              <a:gd name="connsiteY112" fmla="*/ 5863906 h 6858000"/>
              <a:gd name="connsiteX113" fmla="*/ 8832618 w 12192000"/>
              <a:gd name="connsiteY113" fmla="*/ 5651566 h 6858000"/>
              <a:gd name="connsiteX114" fmla="*/ 9009270 w 12192000"/>
              <a:gd name="connsiteY114" fmla="*/ 5457516 h 6858000"/>
              <a:gd name="connsiteX115" fmla="*/ 9071277 w 12192000"/>
              <a:gd name="connsiteY115" fmla="*/ 5403093 h 6858000"/>
              <a:gd name="connsiteX116" fmla="*/ 9225625 w 12192000"/>
              <a:gd name="connsiteY116" fmla="*/ 5332164 h 6858000"/>
              <a:gd name="connsiteX117" fmla="*/ 9495066 w 12192000"/>
              <a:gd name="connsiteY117" fmla="*/ 5178707 h 6858000"/>
              <a:gd name="connsiteX118" fmla="*/ 9396033 w 12192000"/>
              <a:gd name="connsiteY118" fmla="*/ 5143912 h 6858000"/>
              <a:gd name="connsiteX119" fmla="*/ 9111425 w 12192000"/>
              <a:gd name="connsiteY119" fmla="*/ 5236700 h 6858000"/>
              <a:gd name="connsiteX120" fmla="*/ 8904438 w 12192000"/>
              <a:gd name="connsiteY120" fmla="*/ 5261234 h 6858000"/>
              <a:gd name="connsiteX121" fmla="*/ 9196183 w 12192000"/>
              <a:gd name="connsiteY121" fmla="*/ 5098857 h 6858000"/>
              <a:gd name="connsiteX122" fmla="*/ 9478560 w 12192000"/>
              <a:gd name="connsiteY122" fmla="*/ 4887855 h 6858000"/>
              <a:gd name="connsiteX123" fmla="*/ 9260867 w 12192000"/>
              <a:gd name="connsiteY123" fmla="*/ 4928449 h 6858000"/>
              <a:gd name="connsiteX124" fmla="*/ 9251499 w 12192000"/>
              <a:gd name="connsiteY124" fmla="*/ 4899899 h 6858000"/>
              <a:gd name="connsiteX125" fmla="*/ 9440197 w 12192000"/>
              <a:gd name="connsiteY125" fmla="*/ 4648749 h 6858000"/>
              <a:gd name="connsiteX126" fmla="*/ 9533430 w 12192000"/>
              <a:gd name="connsiteY126" fmla="*/ 4547485 h 6858000"/>
              <a:gd name="connsiteX127" fmla="*/ 9953203 w 12192000"/>
              <a:gd name="connsiteY127" fmla="*/ 4242804 h 6858000"/>
              <a:gd name="connsiteX128" fmla="*/ 9555288 w 12192000"/>
              <a:gd name="connsiteY128" fmla="*/ 4378862 h 6858000"/>
              <a:gd name="connsiteX129" fmla="*/ 9966586 w 12192000"/>
              <a:gd name="connsiteY129" fmla="*/ 4082655 h 6858000"/>
              <a:gd name="connsiteX130" fmla="*/ 10165990 w 12192000"/>
              <a:gd name="connsiteY130" fmla="*/ 3973363 h 6858000"/>
              <a:gd name="connsiteX131" fmla="*/ 10216399 w 12192000"/>
              <a:gd name="connsiteY131" fmla="*/ 3908679 h 6858000"/>
              <a:gd name="connsiteX132" fmla="*/ 10127626 w 12192000"/>
              <a:gd name="connsiteY132" fmla="*/ 3894850 h 6858000"/>
              <a:gd name="connsiteX133" fmla="*/ 9855955 w 12192000"/>
              <a:gd name="connsiteY133" fmla="*/ 3919832 h 6858000"/>
              <a:gd name="connsiteX134" fmla="*/ 10191863 w 12192000"/>
              <a:gd name="connsiteY134" fmla="*/ 3720428 h 6858000"/>
              <a:gd name="connsiteX135" fmla="*/ 9940267 w 12192000"/>
              <a:gd name="connsiteY135" fmla="*/ 3751209 h 6858000"/>
              <a:gd name="connsiteX136" fmla="*/ 9867999 w 12192000"/>
              <a:gd name="connsiteY136" fmla="*/ 3672696 h 6858000"/>
              <a:gd name="connsiteX137" fmla="*/ 9751124 w 12192000"/>
              <a:gd name="connsiteY137" fmla="*/ 3546005 h 6858000"/>
              <a:gd name="connsiteX138" fmla="*/ 9670381 w 12192000"/>
              <a:gd name="connsiteY138" fmla="*/ 3475523 h 6858000"/>
              <a:gd name="connsiteX139" fmla="*/ 9636477 w 12192000"/>
              <a:gd name="connsiteY139" fmla="*/ 3253369 h 6858000"/>
              <a:gd name="connsiteX140" fmla="*/ 9706514 w 12192000"/>
              <a:gd name="connsiteY140" fmla="*/ 3010694 h 6858000"/>
              <a:gd name="connsiteX141" fmla="*/ 9895211 w 12192000"/>
              <a:gd name="connsiteY141" fmla="*/ 2888019 h 6858000"/>
              <a:gd name="connsiteX142" fmla="*/ 9840788 w 12192000"/>
              <a:gd name="connsiteY142" fmla="*/ 2750175 h 6858000"/>
              <a:gd name="connsiteX143" fmla="*/ 9439750 w 12192000"/>
              <a:gd name="connsiteY143" fmla="*/ 2834041 h 6858000"/>
              <a:gd name="connsiteX144" fmla="*/ 10040191 w 12192000"/>
              <a:gd name="connsiteY144" fmla="*/ 2389286 h 6858000"/>
              <a:gd name="connsiteX145" fmla="*/ 9939374 w 12192000"/>
              <a:gd name="connsiteY145" fmla="*/ 2373227 h 6858000"/>
              <a:gd name="connsiteX146" fmla="*/ 9943389 w 12192000"/>
              <a:gd name="connsiteY146" fmla="*/ 2347353 h 6858000"/>
              <a:gd name="connsiteX147" fmla="*/ 9937144 w 12192000"/>
              <a:gd name="connsiteY147" fmla="*/ 2189436 h 6858000"/>
              <a:gd name="connsiteX148" fmla="*/ 9920638 w 12192000"/>
              <a:gd name="connsiteY148" fmla="*/ 2116723 h 6858000"/>
              <a:gd name="connsiteX149" fmla="*/ 9947404 w 12192000"/>
              <a:gd name="connsiteY149" fmla="*/ 2033304 h 6858000"/>
              <a:gd name="connsiteX150" fmla="*/ 9497296 w 12192000"/>
              <a:gd name="connsiteY150" fmla="*/ 2182299 h 6858000"/>
              <a:gd name="connsiteX151" fmla="*/ 9144883 w 12192000"/>
              <a:gd name="connsiteY151" fmla="*/ 2211295 h 6858000"/>
              <a:gd name="connsiteX152" fmla="*/ 9155589 w 12192000"/>
              <a:gd name="connsiteY152" fmla="*/ 2201927 h 6858000"/>
              <a:gd name="connsiteX153" fmla="*/ 9322428 w 12192000"/>
              <a:gd name="connsiteY153" fmla="*/ 1998954 h 6858000"/>
              <a:gd name="connsiteX154" fmla="*/ 9329119 w 12192000"/>
              <a:gd name="connsiteY154" fmla="*/ 1994047 h 6858000"/>
              <a:gd name="connsiteX155" fmla="*/ 9360345 w 12192000"/>
              <a:gd name="connsiteY155" fmla="*/ 1961483 h 6858000"/>
              <a:gd name="connsiteX156" fmla="*/ 9392465 w 12192000"/>
              <a:gd name="connsiteY156" fmla="*/ 1928918 h 6858000"/>
              <a:gd name="connsiteX157" fmla="*/ 9397371 w 12192000"/>
              <a:gd name="connsiteY157" fmla="*/ 1928025 h 6858000"/>
              <a:gd name="connsiteX158" fmla="*/ 9441534 w 12192000"/>
              <a:gd name="connsiteY158" fmla="*/ 1864680 h 6858000"/>
              <a:gd name="connsiteX159" fmla="*/ 9453133 w 12192000"/>
              <a:gd name="connsiteY159" fmla="*/ 1821855 h 6858000"/>
              <a:gd name="connsiteX160" fmla="*/ 9500865 w 12192000"/>
              <a:gd name="connsiteY160" fmla="*/ 1774123 h 6858000"/>
              <a:gd name="connsiteX161" fmla="*/ 9549935 w 12192000"/>
              <a:gd name="connsiteY161" fmla="*/ 1729961 h 6858000"/>
              <a:gd name="connsiteX162" fmla="*/ 9670381 w 12192000"/>
              <a:gd name="connsiteY162" fmla="*/ 1692042 h 6858000"/>
              <a:gd name="connsiteX163" fmla="*/ 9750231 w 12192000"/>
              <a:gd name="connsiteY163" fmla="*/ 1622006 h 6858000"/>
              <a:gd name="connsiteX164" fmla="*/ 9652537 w 12192000"/>
              <a:gd name="connsiteY164" fmla="*/ 1642080 h 6858000"/>
              <a:gd name="connsiteX165" fmla="*/ 9740417 w 12192000"/>
              <a:gd name="connsiteY165" fmla="*/ 1563121 h 6858000"/>
              <a:gd name="connsiteX166" fmla="*/ 9789041 w 12192000"/>
              <a:gd name="connsiteY166" fmla="*/ 1483271 h 6858000"/>
              <a:gd name="connsiteX167" fmla="*/ 9783687 w 12192000"/>
              <a:gd name="connsiteY167" fmla="*/ 1460966 h 6858000"/>
              <a:gd name="connsiteX168" fmla="*/ 9760491 w 12192000"/>
              <a:gd name="connsiteY168" fmla="*/ 1464534 h 6858000"/>
              <a:gd name="connsiteX169" fmla="*/ 9677518 w 12192000"/>
              <a:gd name="connsiteY169" fmla="*/ 1524757 h 6858000"/>
              <a:gd name="connsiteX170" fmla="*/ 9570010 w 12192000"/>
              <a:gd name="connsiteY170" fmla="*/ 1606839 h 6858000"/>
              <a:gd name="connsiteX171" fmla="*/ 9733726 w 12192000"/>
              <a:gd name="connsiteY171" fmla="*/ 1455166 h 6858000"/>
              <a:gd name="connsiteX172" fmla="*/ 9851495 w 12192000"/>
              <a:gd name="connsiteY172" fmla="*/ 1345427 h 6858000"/>
              <a:gd name="connsiteX173" fmla="*/ 9876922 w 12192000"/>
              <a:gd name="connsiteY173" fmla="*/ 1273161 h 6858000"/>
              <a:gd name="connsiteX174" fmla="*/ 9866661 w 12192000"/>
              <a:gd name="connsiteY174" fmla="*/ 1254870 h 6858000"/>
              <a:gd name="connsiteX175" fmla="*/ 9848372 w 12192000"/>
              <a:gd name="connsiteY175" fmla="*/ 1264238 h 6858000"/>
              <a:gd name="connsiteX176" fmla="*/ 9832313 w 12192000"/>
              <a:gd name="connsiteY176" fmla="*/ 1281636 h 6858000"/>
              <a:gd name="connsiteX177" fmla="*/ 9659674 w 12192000"/>
              <a:gd name="connsiteY177" fmla="*/ 1419479 h 6858000"/>
              <a:gd name="connsiteX178" fmla="*/ 9405847 w 12192000"/>
              <a:gd name="connsiteY178" fmla="*/ 1608623 h 6858000"/>
              <a:gd name="connsiteX179" fmla="*/ 9303246 w 12192000"/>
              <a:gd name="connsiteY179" fmla="*/ 1646987 h 6858000"/>
              <a:gd name="connsiteX180" fmla="*/ 9589192 w 12192000"/>
              <a:gd name="connsiteY180" fmla="*/ 1389145 h 6858000"/>
              <a:gd name="connsiteX181" fmla="*/ 9803762 w 12192000"/>
              <a:gd name="connsiteY181" fmla="*/ 1078218 h 6858000"/>
              <a:gd name="connsiteX182" fmla="*/ 9830974 w 12192000"/>
              <a:gd name="connsiteY182" fmla="*/ 1055913 h 6858000"/>
              <a:gd name="connsiteX183" fmla="*/ 9839896 w 12192000"/>
              <a:gd name="connsiteY183" fmla="*/ 1042084 h 6858000"/>
              <a:gd name="connsiteX184" fmla="*/ 9893427 w 12192000"/>
              <a:gd name="connsiteY184" fmla="*/ 933683 h 6858000"/>
              <a:gd name="connsiteX185" fmla="*/ 9897441 w 12192000"/>
              <a:gd name="connsiteY185" fmla="*/ 906472 h 6858000"/>
              <a:gd name="connsiteX186" fmla="*/ 9892535 w 12192000"/>
              <a:gd name="connsiteY186" fmla="*/ 856509 h 6858000"/>
              <a:gd name="connsiteX187" fmla="*/ 9906364 w 12192000"/>
              <a:gd name="connsiteY187" fmla="*/ 826622 h 6858000"/>
              <a:gd name="connsiteX188" fmla="*/ 9906809 w 12192000"/>
              <a:gd name="connsiteY188" fmla="*/ 806993 h 6858000"/>
              <a:gd name="connsiteX189" fmla="*/ 9884505 w 12192000"/>
              <a:gd name="connsiteY189" fmla="*/ 807440 h 6858000"/>
              <a:gd name="connsiteX190" fmla="*/ 9821160 w 12192000"/>
              <a:gd name="connsiteY190" fmla="*/ 874800 h 6858000"/>
              <a:gd name="connsiteX191" fmla="*/ 9787256 w 12192000"/>
              <a:gd name="connsiteY191" fmla="*/ 881491 h 6858000"/>
              <a:gd name="connsiteX192" fmla="*/ 9746216 w 12192000"/>
              <a:gd name="connsiteY192" fmla="*/ 880152 h 6858000"/>
              <a:gd name="connsiteX193" fmla="*/ 9730603 w 12192000"/>
              <a:gd name="connsiteY193" fmla="*/ 901118 h 6858000"/>
              <a:gd name="connsiteX194" fmla="*/ 9640046 w 12192000"/>
              <a:gd name="connsiteY194" fmla="*/ 998813 h 6858000"/>
              <a:gd name="connsiteX195" fmla="*/ 9575363 w 12192000"/>
              <a:gd name="connsiteY195" fmla="*/ 1010412 h 6858000"/>
              <a:gd name="connsiteX196" fmla="*/ 9626217 w 12192000"/>
              <a:gd name="connsiteY196" fmla="*/ 994352 h 6858000"/>
              <a:gd name="connsiteX197" fmla="*/ 9638707 w 12192000"/>
              <a:gd name="connsiteY197" fmla="*/ 966694 h 6858000"/>
              <a:gd name="connsiteX198" fmla="*/ 9638707 w 12192000"/>
              <a:gd name="connsiteY198" fmla="*/ 942606 h 6858000"/>
              <a:gd name="connsiteX199" fmla="*/ 9710975 w 12192000"/>
              <a:gd name="connsiteY199" fmla="*/ 881491 h 6858000"/>
              <a:gd name="connsiteX200" fmla="*/ 9717666 w 12192000"/>
              <a:gd name="connsiteY200" fmla="*/ 878367 h 6858000"/>
              <a:gd name="connsiteX201" fmla="*/ 9732387 w 12192000"/>
              <a:gd name="connsiteY201" fmla="*/ 856509 h 6858000"/>
              <a:gd name="connsiteX202" fmla="*/ 9706960 w 12192000"/>
              <a:gd name="connsiteY202" fmla="*/ 840896 h 6858000"/>
              <a:gd name="connsiteX203" fmla="*/ 9640492 w 12192000"/>
              <a:gd name="connsiteY203" fmla="*/ 861417 h 6858000"/>
              <a:gd name="connsiteX204" fmla="*/ 9512463 w 12192000"/>
              <a:gd name="connsiteY204" fmla="*/ 968925 h 6858000"/>
              <a:gd name="connsiteX205" fmla="*/ 9328673 w 12192000"/>
              <a:gd name="connsiteY205" fmla="*/ 1138886 h 6858000"/>
              <a:gd name="connsiteX206" fmla="*/ 8716634 w 12192000"/>
              <a:gd name="connsiteY206" fmla="*/ 1580073 h 6858000"/>
              <a:gd name="connsiteX207" fmla="*/ 8480649 w 12192000"/>
              <a:gd name="connsiteY207" fmla="*/ 1729961 h 6858000"/>
              <a:gd name="connsiteX208" fmla="*/ 8479312 w 12192000"/>
              <a:gd name="connsiteY208" fmla="*/ 1722377 h 6858000"/>
              <a:gd name="connsiteX209" fmla="*/ 8479312 w 12192000"/>
              <a:gd name="connsiteY209" fmla="*/ 1715239 h 6858000"/>
              <a:gd name="connsiteX210" fmla="*/ 8645704 w 12192000"/>
              <a:gd name="connsiteY210" fmla="*/ 1615314 h 6858000"/>
              <a:gd name="connsiteX211" fmla="*/ 9002133 w 12192000"/>
              <a:gd name="connsiteY211" fmla="*/ 1314647 h 6858000"/>
              <a:gd name="connsiteX212" fmla="*/ 9033805 w 12192000"/>
              <a:gd name="connsiteY212" fmla="*/ 1305280 h 6858000"/>
              <a:gd name="connsiteX213" fmla="*/ 9083322 w 12192000"/>
              <a:gd name="connsiteY213" fmla="*/ 1259778 h 6858000"/>
              <a:gd name="connsiteX214" fmla="*/ 9088228 w 12192000"/>
              <a:gd name="connsiteY214" fmla="*/ 1233458 h 6858000"/>
              <a:gd name="connsiteX215" fmla="*/ 9196629 w 12192000"/>
              <a:gd name="connsiteY215" fmla="*/ 1124611 h 6858000"/>
              <a:gd name="connsiteX216" fmla="*/ 9412538 w 12192000"/>
              <a:gd name="connsiteY216" fmla="*/ 935022 h 6858000"/>
              <a:gd name="connsiteX217" fmla="*/ 9455363 w 12192000"/>
              <a:gd name="connsiteY217" fmla="*/ 864985 h 6858000"/>
              <a:gd name="connsiteX218" fmla="*/ 9448672 w 12192000"/>
              <a:gd name="connsiteY218" fmla="*/ 838220 h 6858000"/>
              <a:gd name="connsiteX219" fmla="*/ 9423691 w 12192000"/>
              <a:gd name="connsiteY219" fmla="*/ 844465 h 6858000"/>
              <a:gd name="connsiteX220" fmla="*/ 9333580 w 12192000"/>
              <a:gd name="connsiteY220" fmla="*/ 910932 h 6858000"/>
              <a:gd name="connsiteX221" fmla="*/ 9241685 w 12192000"/>
              <a:gd name="connsiteY221" fmla="*/ 980077 h 6858000"/>
              <a:gd name="connsiteX222" fmla="*/ 9249715 w 12192000"/>
              <a:gd name="connsiteY222" fmla="*/ 964018 h 6858000"/>
              <a:gd name="connsiteX223" fmla="*/ 9412538 w 12192000"/>
              <a:gd name="connsiteY223" fmla="*/ 823499 h 6858000"/>
              <a:gd name="connsiteX224" fmla="*/ 9528522 w 12192000"/>
              <a:gd name="connsiteY224" fmla="*/ 706176 h 6858000"/>
              <a:gd name="connsiteX225" fmla="*/ 9542798 w 12192000"/>
              <a:gd name="connsiteY225" fmla="*/ 647292 h 6858000"/>
              <a:gd name="connsiteX226" fmla="*/ 9532091 w 12192000"/>
              <a:gd name="connsiteY226" fmla="*/ 631679 h 6858000"/>
              <a:gd name="connsiteX227" fmla="*/ 9516924 w 12192000"/>
              <a:gd name="connsiteY227" fmla="*/ 638370 h 6858000"/>
              <a:gd name="connsiteX228" fmla="*/ 9495512 w 12192000"/>
              <a:gd name="connsiteY228" fmla="*/ 660675 h 6858000"/>
              <a:gd name="connsiteX229" fmla="*/ 9343394 w 12192000"/>
              <a:gd name="connsiteY229" fmla="*/ 781565 h 6858000"/>
              <a:gd name="connsiteX230" fmla="*/ 9090906 w 12192000"/>
              <a:gd name="connsiteY230" fmla="*/ 975617 h 6858000"/>
              <a:gd name="connsiteX231" fmla="*/ 8976705 w 12192000"/>
              <a:gd name="connsiteY231" fmla="*/ 1023348 h 6858000"/>
              <a:gd name="connsiteX232" fmla="*/ 8983397 w 12192000"/>
              <a:gd name="connsiteY232" fmla="*/ 1013981 h 6858000"/>
              <a:gd name="connsiteX233" fmla="*/ 9238116 w 12192000"/>
              <a:gd name="connsiteY233" fmla="*/ 784688 h 6858000"/>
              <a:gd name="connsiteX234" fmla="*/ 9474545 w 12192000"/>
              <a:gd name="connsiteY234" fmla="*/ 446103 h 6858000"/>
              <a:gd name="connsiteX235" fmla="*/ 9486143 w 12192000"/>
              <a:gd name="connsiteY235" fmla="*/ 435843 h 6858000"/>
              <a:gd name="connsiteX236" fmla="*/ 9503541 w 12192000"/>
              <a:gd name="connsiteY236" fmla="*/ 412646 h 6858000"/>
              <a:gd name="connsiteX237" fmla="*/ 9539229 w 12192000"/>
              <a:gd name="connsiteY237" fmla="*/ 325658 h 6858000"/>
              <a:gd name="connsiteX238" fmla="*/ 9554396 w 12192000"/>
              <a:gd name="connsiteY238" fmla="*/ 268558 h 6858000"/>
              <a:gd name="connsiteX239" fmla="*/ 9552612 w 12192000"/>
              <a:gd name="connsiteY239" fmla="*/ 243131 h 6858000"/>
              <a:gd name="connsiteX240" fmla="*/ 9570901 w 12192000"/>
              <a:gd name="connsiteY240" fmla="*/ 207890 h 6858000"/>
              <a:gd name="connsiteX241" fmla="*/ 9574470 w 12192000"/>
              <a:gd name="connsiteY241" fmla="*/ 186031 h 6858000"/>
              <a:gd name="connsiteX242" fmla="*/ 9562593 w 12192000"/>
              <a:gd name="connsiteY242" fmla="*/ 181849 h 6858000"/>
              <a:gd name="connsiteX243" fmla="*/ 0 w 12192000"/>
              <a:gd name="connsiteY243" fmla="*/ 0 h 6858000"/>
              <a:gd name="connsiteX244" fmla="*/ 12192000 w 12192000"/>
              <a:gd name="connsiteY244" fmla="*/ 0 h 6858000"/>
              <a:gd name="connsiteX245" fmla="*/ 12192000 w 12192000"/>
              <a:gd name="connsiteY245" fmla="*/ 6858000 h 6858000"/>
              <a:gd name="connsiteX246" fmla="*/ 0 w 12192000"/>
              <a:gd name="connsiteY2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192000" h="6858000">
                <a:moveTo>
                  <a:pt x="1998728" y="3612739"/>
                </a:moveTo>
                <a:cubicBezTo>
                  <a:pt x="2012550" y="3611108"/>
                  <a:pt x="2011630" y="3636451"/>
                  <a:pt x="2014976" y="3645485"/>
                </a:cubicBezTo>
                <a:cubicBezTo>
                  <a:pt x="2026128" y="3674035"/>
                  <a:pt x="2002932" y="3693217"/>
                  <a:pt x="1987764" y="3715075"/>
                </a:cubicBezTo>
                <a:cubicBezTo>
                  <a:pt x="1982076" y="3723105"/>
                  <a:pt x="1976075" y="3690547"/>
                  <a:pt x="1970583" y="3648007"/>
                </a:cubicBezTo>
                <a:lnTo>
                  <a:pt x="1968718" y="3632235"/>
                </a:lnTo>
                <a:lnTo>
                  <a:pt x="1979288" y="3624964"/>
                </a:lnTo>
                <a:cubicBezTo>
                  <a:pt x="1987875" y="3616823"/>
                  <a:pt x="1994121" y="3613282"/>
                  <a:pt x="1998728" y="3612739"/>
                </a:cubicBezTo>
                <a:close/>
                <a:moveTo>
                  <a:pt x="1955875" y="3516632"/>
                </a:moveTo>
                <a:lnTo>
                  <a:pt x="1956461" y="3521046"/>
                </a:lnTo>
                <a:cubicBezTo>
                  <a:pt x="1958894" y="3542312"/>
                  <a:pt x="1961919" y="3572744"/>
                  <a:pt x="1965292" y="3603273"/>
                </a:cubicBezTo>
                <a:lnTo>
                  <a:pt x="1968718" y="3632235"/>
                </a:lnTo>
                <a:lnTo>
                  <a:pt x="1963908" y="3635544"/>
                </a:lnTo>
                <a:lnTo>
                  <a:pt x="1955653" y="3635212"/>
                </a:lnTo>
                <a:lnTo>
                  <a:pt x="1954172" y="3607075"/>
                </a:lnTo>
                <a:cubicBezTo>
                  <a:pt x="1953260" y="3587548"/>
                  <a:pt x="1952512" y="3569161"/>
                  <a:pt x="1951958" y="3553088"/>
                </a:cubicBezTo>
                <a:lnTo>
                  <a:pt x="1951483" y="3534997"/>
                </a:lnTo>
                <a:close/>
                <a:moveTo>
                  <a:pt x="9184139" y="1751373"/>
                </a:moveTo>
                <a:cubicBezTo>
                  <a:pt x="9185478" y="1753157"/>
                  <a:pt x="9187262" y="1754941"/>
                  <a:pt x="9188600" y="1756725"/>
                </a:cubicBezTo>
                <a:cubicBezTo>
                  <a:pt x="9179678" y="1764756"/>
                  <a:pt x="9170310" y="1771892"/>
                  <a:pt x="9161388" y="1779476"/>
                </a:cubicBezTo>
                <a:cubicBezTo>
                  <a:pt x="9150682" y="1782599"/>
                  <a:pt x="9139530" y="1785722"/>
                  <a:pt x="9129269" y="1788844"/>
                </a:cubicBezTo>
                <a:cubicBezTo>
                  <a:pt x="9147559" y="1776354"/>
                  <a:pt x="9165848" y="1763863"/>
                  <a:pt x="9184139" y="1751373"/>
                </a:cubicBezTo>
                <a:close/>
                <a:moveTo>
                  <a:pt x="8855814" y="1125503"/>
                </a:moveTo>
                <a:cubicBezTo>
                  <a:pt x="8765703" y="1222306"/>
                  <a:pt x="8651949" y="1292789"/>
                  <a:pt x="8531505" y="1356134"/>
                </a:cubicBezTo>
                <a:cubicBezTo>
                  <a:pt x="8529720" y="1354350"/>
                  <a:pt x="8528382" y="1352565"/>
                  <a:pt x="8526597" y="1350781"/>
                </a:cubicBezTo>
                <a:cubicBezTo>
                  <a:pt x="8636336" y="1275837"/>
                  <a:pt x="8746075" y="1200447"/>
                  <a:pt x="8855814" y="1125503"/>
                </a:cubicBezTo>
                <a:close/>
                <a:moveTo>
                  <a:pt x="3255597" y="1016302"/>
                </a:moveTo>
                <a:lnTo>
                  <a:pt x="3252884" y="1018887"/>
                </a:lnTo>
                <a:cubicBezTo>
                  <a:pt x="3244631" y="1020337"/>
                  <a:pt x="3245022" y="1019835"/>
                  <a:pt x="3250417" y="1017988"/>
                </a:cubicBezTo>
                <a:close/>
                <a:moveTo>
                  <a:pt x="9562593" y="181849"/>
                </a:moveTo>
                <a:cubicBezTo>
                  <a:pt x="9558411" y="182574"/>
                  <a:pt x="9554174" y="184693"/>
                  <a:pt x="9550382" y="186031"/>
                </a:cubicBezTo>
                <a:cubicBezTo>
                  <a:pt x="9515586" y="198076"/>
                  <a:pt x="9495066" y="221718"/>
                  <a:pt x="9486143" y="255175"/>
                </a:cubicBezTo>
                <a:cubicBezTo>
                  <a:pt x="9480344" y="276589"/>
                  <a:pt x="9471869" y="277926"/>
                  <a:pt x="9454471" y="262313"/>
                </a:cubicBezTo>
                <a:cubicBezTo>
                  <a:pt x="9434843" y="244915"/>
                  <a:pt x="9419230" y="245808"/>
                  <a:pt x="9405847" y="265436"/>
                </a:cubicBezTo>
                <a:cubicBezTo>
                  <a:pt x="9395141" y="281495"/>
                  <a:pt x="9386665" y="298447"/>
                  <a:pt x="9374174" y="312721"/>
                </a:cubicBezTo>
                <a:cubicBezTo>
                  <a:pt x="9340718" y="351978"/>
                  <a:pt x="9309491" y="394357"/>
                  <a:pt x="9235886" y="393018"/>
                </a:cubicBezTo>
                <a:cubicBezTo>
                  <a:pt x="9255514" y="376960"/>
                  <a:pt x="9276035" y="377851"/>
                  <a:pt x="9293432" y="372945"/>
                </a:cubicBezTo>
                <a:cubicBezTo>
                  <a:pt x="9305922" y="369376"/>
                  <a:pt x="9318412" y="362684"/>
                  <a:pt x="9306368" y="349747"/>
                </a:cubicBezTo>
                <a:cubicBezTo>
                  <a:pt x="9292539" y="335026"/>
                  <a:pt x="9300569" y="326997"/>
                  <a:pt x="9308153" y="316736"/>
                </a:cubicBezTo>
                <a:cubicBezTo>
                  <a:pt x="9325550" y="292648"/>
                  <a:pt x="9339379" y="265436"/>
                  <a:pt x="9376406" y="260083"/>
                </a:cubicBezTo>
                <a:cubicBezTo>
                  <a:pt x="9382205" y="259191"/>
                  <a:pt x="9386665" y="254283"/>
                  <a:pt x="9391126" y="251160"/>
                </a:cubicBezTo>
                <a:cubicBezTo>
                  <a:pt x="9397371" y="246700"/>
                  <a:pt x="9402724" y="241793"/>
                  <a:pt x="9399602" y="233317"/>
                </a:cubicBezTo>
                <a:cubicBezTo>
                  <a:pt x="9396479" y="225733"/>
                  <a:pt x="9389787" y="221273"/>
                  <a:pt x="9381312" y="220380"/>
                </a:cubicBezTo>
                <a:cubicBezTo>
                  <a:pt x="9373728" y="219488"/>
                  <a:pt x="9365699" y="219042"/>
                  <a:pt x="9358115" y="219934"/>
                </a:cubicBezTo>
                <a:cubicBezTo>
                  <a:pt x="9324212" y="223057"/>
                  <a:pt x="9301015" y="243131"/>
                  <a:pt x="9277818" y="261867"/>
                </a:cubicBezTo>
                <a:cubicBezTo>
                  <a:pt x="9196629" y="326997"/>
                  <a:pt x="9125254" y="400156"/>
                  <a:pt x="9050311" y="470639"/>
                </a:cubicBezTo>
                <a:cubicBezTo>
                  <a:pt x="8975368" y="540675"/>
                  <a:pt x="8887041" y="596437"/>
                  <a:pt x="8804067" y="657552"/>
                </a:cubicBezTo>
                <a:cubicBezTo>
                  <a:pt x="8612694" y="798963"/>
                  <a:pt x="8420427" y="939928"/>
                  <a:pt x="8216563" y="1067511"/>
                </a:cubicBezTo>
                <a:cubicBezTo>
                  <a:pt x="8017159" y="1191972"/>
                  <a:pt x="7337313" y="1339182"/>
                  <a:pt x="7204377" y="1356580"/>
                </a:cubicBezTo>
                <a:cubicBezTo>
                  <a:pt x="7034416" y="1378438"/>
                  <a:pt x="6631594" y="1387360"/>
                  <a:pt x="6221188" y="1405651"/>
                </a:cubicBezTo>
                <a:cubicBezTo>
                  <a:pt x="6174795" y="1407434"/>
                  <a:pt x="6129294" y="1409666"/>
                  <a:pt x="6081116" y="1413234"/>
                </a:cubicBezTo>
                <a:cubicBezTo>
                  <a:pt x="4716070" y="1513158"/>
                  <a:pt x="3730203" y="1110783"/>
                  <a:pt x="3680242" y="1085356"/>
                </a:cubicBezTo>
                <a:cubicBezTo>
                  <a:pt x="3599945" y="1044761"/>
                  <a:pt x="3336303" y="980523"/>
                  <a:pt x="3335857" y="981416"/>
                </a:cubicBezTo>
                <a:cubicBezTo>
                  <a:pt x="3330504" y="990337"/>
                  <a:pt x="3301508" y="1001155"/>
                  <a:pt x="3277977" y="1009017"/>
                </a:cubicBezTo>
                <a:lnTo>
                  <a:pt x="3255597" y="1016302"/>
                </a:lnTo>
                <a:lnTo>
                  <a:pt x="3260022" y="1012084"/>
                </a:lnTo>
                <a:cubicBezTo>
                  <a:pt x="3261026" y="1008627"/>
                  <a:pt x="3260914" y="1004390"/>
                  <a:pt x="3260468" y="1000598"/>
                </a:cubicBezTo>
                <a:cubicBezTo>
                  <a:pt x="3258237" y="980523"/>
                  <a:pt x="3248424" y="964464"/>
                  <a:pt x="3226565" y="956880"/>
                </a:cubicBezTo>
                <a:cubicBezTo>
                  <a:pt x="3205599" y="949742"/>
                  <a:pt x="3184186" y="943497"/>
                  <a:pt x="3162773" y="937252"/>
                </a:cubicBezTo>
                <a:cubicBezTo>
                  <a:pt x="3144929" y="931899"/>
                  <a:pt x="3132885" y="931899"/>
                  <a:pt x="3131101" y="953757"/>
                </a:cubicBezTo>
                <a:cubicBezTo>
                  <a:pt x="3129316" y="975617"/>
                  <a:pt x="3104781" y="985431"/>
                  <a:pt x="3089615" y="972493"/>
                </a:cubicBezTo>
                <a:cubicBezTo>
                  <a:pt x="3030284" y="921639"/>
                  <a:pt x="2960248" y="884614"/>
                  <a:pt x="2893779" y="842681"/>
                </a:cubicBezTo>
                <a:cubicBezTo>
                  <a:pt x="2847385" y="813685"/>
                  <a:pt x="2798762" y="787365"/>
                  <a:pt x="2759952" y="749000"/>
                </a:cubicBezTo>
                <a:cubicBezTo>
                  <a:pt x="2752814" y="741864"/>
                  <a:pt x="2746123" y="732050"/>
                  <a:pt x="2733632" y="739187"/>
                </a:cubicBezTo>
                <a:cubicBezTo>
                  <a:pt x="2722926" y="744986"/>
                  <a:pt x="2719803" y="753462"/>
                  <a:pt x="2723372" y="765506"/>
                </a:cubicBezTo>
                <a:cubicBezTo>
                  <a:pt x="2728279" y="780674"/>
                  <a:pt x="2737646" y="794057"/>
                  <a:pt x="2748353" y="806101"/>
                </a:cubicBezTo>
                <a:cubicBezTo>
                  <a:pt x="2798316" y="862754"/>
                  <a:pt x="2776903" y="882382"/>
                  <a:pt x="2710882" y="890859"/>
                </a:cubicBezTo>
                <a:cubicBezTo>
                  <a:pt x="2651997" y="898442"/>
                  <a:pt x="2592666" y="896212"/>
                  <a:pt x="2532890" y="894873"/>
                </a:cubicBezTo>
                <a:cubicBezTo>
                  <a:pt x="2503448" y="893981"/>
                  <a:pt x="2502109" y="897104"/>
                  <a:pt x="2513708" y="921639"/>
                </a:cubicBezTo>
                <a:cubicBezTo>
                  <a:pt x="2532444" y="962234"/>
                  <a:pt x="2535567" y="1001489"/>
                  <a:pt x="2511032" y="1038515"/>
                </a:cubicBezTo>
                <a:cubicBezTo>
                  <a:pt x="2505232" y="1046991"/>
                  <a:pt x="2501218" y="1056360"/>
                  <a:pt x="2503448" y="1067511"/>
                </a:cubicBezTo>
                <a:cubicBezTo>
                  <a:pt x="2513262" y="1113013"/>
                  <a:pt x="2499433" y="1153608"/>
                  <a:pt x="2485157" y="1194648"/>
                </a:cubicBezTo>
                <a:cubicBezTo>
                  <a:pt x="2461069" y="1263347"/>
                  <a:pt x="2429397" y="1328030"/>
                  <a:pt x="2394602" y="1391375"/>
                </a:cubicBezTo>
                <a:cubicBezTo>
                  <a:pt x="2370066" y="1435984"/>
                  <a:pt x="2355792" y="1488624"/>
                  <a:pt x="2298245" y="1511374"/>
                </a:cubicBezTo>
                <a:cubicBezTo>
                  <a:pt x="2284415" y="1516727"/>
                  <a:pt x="2280401" y="1529219"/>
                  <a:pt x="2286201" y="1543493"/>
                </a:cubicBezTo>
                <a:cubicBezTo>
                  <a:pt x="2305382" y="1590778"/>
                  <a:pt x="2293785" y="1631373"/>
                  <a:pt x="2264789" y="1668400"/>
                </a:cubicBezTo>
                <a:cubicBezTo>
                  <a:pt x="2254528" y="1681335"/>
                  <a:pt x="2258990" y="1688473"/>
                  <a:pt x="2274156" y="1693827"/>
                </a:cubicBezTo>
                <a:cubicBezTo>
                  <a:pt x="2291553" y="1699626"/>
                  <a:pt x="2305382" y="1709886"/>
                  <a:pt x="2316535" y="1723714"/>
                </a:cubicBezTo>
                <a:cubicBezTo>
                  <a:pt x="2334825" y="1746020"/>
                  <a:pt x="2344193" y="1771447"/>
                  <a:pt x="2352223" y="1797320"/>
                </a:cubicBezTo>
                <a:cubicBezTo>
                  <a:pt x="2364713" y="1837914"/>
                  <a:pt x="2378988" y="1876725"/>
                  <a:pt x="2420922" y="1903044"/>
                </a:cubicBezTo>
                <a:cubicBezTo>
                  <a:pt x="2433412" y="1911073"/>
                  <a:pt x="2443671" y="1922226"/>
                  <a:pt x="2454378" y="1932933"/>
                </a:cubicBezTo>
                <a:cubicBezTo>
                  <a:pt x="2451701" y="1944085"/>
                  <a:pt x="2444117" y="1952561"/>
                  <a:pt x="2429397" y="1955683"/>
                </a:cubicBezTo>
                <a:cubicBezTo>
                  <a:pt x="2335717" y="1975758"/>
                  <a:pt x="2342855" y="2033749"/>
                  <a:pt x="2345531" y="2099325"/>
                </a:cubicBezTo>
                <a:cubicBezTo>
                  <a:pt x="2348654" y="2180514"/>
                  <a:pt x="2403970" y="2217986"/>
                  <a:pt x="2471776" y="2249659"/>
                </a:cubicBezTo>
                <a:cubicBezTo>
                  <a:pt x="2494973" y="2260365"/>
                  <a:pt x="2527983" y="2259919"/>
                  <a:pt x="2536904" y="2293822"/>
                </a:cubicBezTo>
                <a:cubicBezTo>
                  <a:pt x="2498987" y="2325940"/>
                  <a:pt x="2452594" y="2300067"/>
                  <a:pt x="2411552" y="2308990"/>
                </a:cubicBezTo>
                <a:cubicBezTo>
                  <a:pt x="2377650" y="2316572"/>
                  <a:pt x="2321888" y="2312558"/>
                  <a:pt x="2367836" y="2371888"/>
                </a:cubicBezTo>
                <a:cubicBezTo>
                  <a:pt x="2381219" y="2389286"/>
                  <a:pt x="2365606" y="2401777"/>
                  <a:pt x="2348654" y="2403561"/>
                </a:cubicBezTo>
                <a:cubicBezTo>
                  <a:pt x="2211257" y="2416497"/>
                  <a:pt x="2274603" y="2536943"/>
                  <a:pt x="2230439" y="2599842"/>
                </a:cubicBezTo>
                <a:cubicBezTo>
                  <a:pt x="2217948" y="2616793"/>
                  <a:pt x="2230885" y="2647128"/>
                  <a:pt x="2250067" y="2654712"/>
                </a:cubicBezTo>
                <a:cubicBezTo>
                  <a:pt x="2371851" y="2703781"/>
                  <a:pt x="2388355" y="2819766"/>
                  <a:pt x="2447240" y="2920137"/>
                </a:cubicBezTo>
                <a:cubicBezTo>
                  <a:pt x="2383449" y="2959840"/>
                  <a:pt x="2306721" y="2968315"/>
                  <a:pt x="2237577" y="2994189"/>
                </a:cubicBezTo>
                <a:cubicBezTo>
                  <a:pt x="2165755" y="3020953"/>
                  <a:pt x="2165755" y="3041028"/>
                  <a:pt x="2225086" y="3119541"/>
                </a:cubicBezTo>
                <a:cubicBezTo>
                  <a:pt x="2070738" y="3136492"/>
                  <a:pt x="2070738" y="3136492"/>
                  <a:pt x="2118023" y="3260060"/>
                </a:cubicBezTo>
                <a:cubicBezTo>
                  <a:pt x="2053116" y="3265636"/>
                  <a:pt x="1994902" y="3378944"/>
                  <a:pt x="1964679" y="3479817"/>
                </a:cubicBezTo>
                <a:lnTo>
                  <a:pt x="1955875" y="3516632"/>
                </a:lnTo>
                <a:lnTo>
                  <a:pt x="1953287" y="3497155"/>
                </a:lnTo>
                <a:cubicBezTo>
                  <a:pt x="1952397" y="3492238"/>
                  <a:pt x="1951687" y="3490747"/>
                  <a:pt x="1951185" y="3493814"/>
                </a:cubicBezTo>
                <a:cubicBezTo>
                  <a:pt x="1950850" y="3495932"/>
                  <a:pt x="1950766" y="3502714"/>
                  <a:pt x="1950905" y="3512985"/>
                </a:cubicBezTo>
                <a:lnTo>
                  <a:pt x="1951483" y="3534997"/>
                </a:lnTo>
                <a:lnTo>
                  <a:pt x="1947593" y="3551262"/>
                </a:lnTo>
                <a:cubicBezTo>
                  <a:pt x="1940145" y="3594834"/>
                  <a:pt x="1941027" y="3627788"/>
                  <a:pt x="1952901" y="3635101"/>
                </a:cubicBezTo>
                <a:lnTo>
                  <a:pt x="1955653" y="3635212"/>
                </a:lnTo>
                <a:lnTo>
                  <a:pt x="1957374" y="3667901"/>
                </a:lnTo>
                <a:cubicBezTo>
                  <a:pt x="1962225" y="3750428"/>
                  <a:pt x="1969251" y="3832398"/>
                  <a:pt x="1976612" y="3838643"/>
                </a:cubicBezTo>
                <a:cubicBezTo>
                  <a:pt x="2054679" y="3905111"/>
                  <a:pt x="2007838" y="4054998"/>
                  <a:pt x="2155495" y="4074180"/>
                </a:cubicBezTo>
                <a:cubicBezTo>
                  <a:pt x="2221963" y="4083102"/>
                  <a:pt x="2254082" y="4137526"/>
                  <a:pt x="2302706" y="4167860"/>
                </a:cubicBezTo>
                <a:cubicBezTo>
                  <a:pt x="2472222" y="4272692"/>
                  <a:pt x="2585528" y="4407858"/>
                  <a:pt x="2638168" y="4593433"/>
                </a:cubicBezTo>
                <a:cubicBezTo>
                  <a:pt x="2652890" y="4644734"/>
                  <a:pt x="2708205" y="4686220"/>
                  <a:pt x="2743893" y="4731276"/>
                </a:cubicBezTo>
                <a:cubicBezTo>
                  <a:pt x="2726495" y="4764733"/>
                  <a:pt x="2632815" y="4693358"/>
                  <a:pt x="2665826" y="4780346"/>
                </a:cubicBezTo>
                <a:cubicBezTo>
                  <a:pt x="2690807" y="4845922"/>
                  <a:pt x="2755044" y="4886516"/>
                  <a:pt x="2815268" y="4924880"/>
                </a:cubicBezTo>
                <a:cubicBezTo>
                  <a:pt x="2884412" y="4968597"/>
                  <a:pt x="2960693" y="5003839"/>
                  <a:pt x="2991474" y="5085474"/>
                </a:cubicBezTo>
                <a:cubicBezTo>
                  <a:pt x="2998165" y="5102871"/>
                  <a:pt x="4460905" y="6373345"/>
                  <a:pt x="6494644" y="6212306"/>
                </a:cubicBezTo>
                <a:cubicBezTo>
                  <a:pt x="6826983" y="6185986"/>
                  <a:pt x="8139389" y="5921007"/>
                  <a:pt x="8314257" y="5863906"/>
                </a:cubicBezTo>
                <a:cubicBezTo>
                  <a:pt x="8494032" y="5805022"/>
                  <a:pt x="8647935" y="5697514"/>
                  <a:pt x="8832618" y="5651566"/>
                </a:cubicBezTo>
                <a:cubicBezTo>
                  <a:pt x="8930311" y="5627477"/>
                  <a:pt x="9024437" y="5583314"/>
                  <a:pt x="9009270" y="5457516"/>
                </a:cubicBezTo>
                <a:cubicBezTo>
                  <a:pt x="9004809" y="5421829"/>
                  <a:pt x="9030682" y="5392832"/>
                  <a:pt x="9071277" y="5403093"/>
                </a:cubicBezTo>
                <a:cubicBezTo>
                  <a:pt x="9148005" y="5422721"/>
                  <a:pt x="9182800" y="5370974"/>
                  <a:pt x="9225625" y="5332164"/>
                </a:cubicBezTo>
                <a:cubicBezTo>
                  <a:pt x="9301462" y="5263465"/>
                  <a:pt x="9374174" y="5190305"/>
                  <a:pt x="9495066" y="5178707"/>
                </a:cubicBezTo>
                <a:cubicBezTo>
                  <a:pt x="9471869" y="5124284"/>
                  <a:pt x="9432166" y="5132760"/>
                  <a:pt x="9396033" y="5143912"/>
                </a:cubicBezTo>
                <a:cubicBezTo>
                  <a:pt x="9300569" y="5173800"/>
                  <a:pt x="9206890" y="5207257"/>
                  <a:pt x="9111425" y="5236700"/>
                </a:cubicBezTo>
                <a:cubicBezTo>
                  <a:pt x="9049418" y="5255881"/>
                  <a:pt x="8987412" y="5282647"/>
                  <a:pt x="8904438" y="5261234"/>
                </a:cubicBezTo>
                <a:cubicBezTo>
                  <a:pt x="8975813" y="5151941"/>
                  <a:pt x="9097597" y="5132760"/>
                  <a:pt x="9196183" y="5098857"/>
                </a:cubicBezTo>
                <a:cubicBezTo>
                  <a:pt x="9319305" y="5056478"/>
                  <a:pt x="9392019" y="4976627"/>
                  <a:pt x="9478560" y="4887855"/>
                </a:cubicBezTo>
                <a:cubicBezTo>
                  <a:pt x="9387557" y="4866441"/>
                  <a:pt x="9331795" y="4932018"/>
                  <a:pt x="9260867" y="4928449"/>
                </a:cubicBezTo>
                <a:cubicBezTo>
                  <a:pt x="9256852" y="4916851"/>
                  <a:pt x="9250606" y="4900345"/>
                  <a:pt x="9251499" y="4899899"/>
                </a:cubicBezTo>
                <a:cubicBezTo>
                  <a:pt x="9367929" y="4851275"/>
                  <a:pt x="9421906" y="4759379"/>
                  <a:pt x="9440197" y="4648749"/>
                </a:cubicBezTo>
                <a:cubicBezTo>
                  <a:pt x="9449564" y="4591648"/>
                  <a:pt x="9491943" y="4573805"/>
                  <a:pt x="9533430" y="4547485"/>
                </a:cubicBezTo>
                <a:cubicBezTo>
                  <a:pt x="9679302" y="4454252"/>
                  <a:pt x="9833204" y="4370832"/>
                  <a:pt x="9953203" y="4242804"/>
                </a:cubicBezTo>
                <a:cubicBezTo>
                  <a:pt x="9814915" y="4259755"/>
                  <a:pt x="9703837" y="4343175"/>
                  <a:pt x="9555288" y="4378862"/>
                </a:cubicBezTo>
                <a:cubicBezTo>
                  <a:pt x="9673502" y="4238788"/>
                  <a:pt x="9826959" y="4167860"/>
                  <a:pt x="9966586" y="4082655"/>
                </a:cubicBezTo>
                <a:cubicBezTo>
                  <a:pt x="10030377" y="4043845"/>
                  <a:pt x="10089262" y="3994330"/>
                  <a:pt x="10165990" y="3973363"/>
                </a:cubicBezTo>
                <a:cubicBezTo>
                  <a:pt x="10193202" y="3965780"/>
                  <a:pt x="10238703" y="3950166"/>
                  <a:pt x="10216399" y="3908679"/>
                </a:cubicBezTo>
                <a:cubicBezTo>
                  <a:pt x="10197663" y="3874331"/>
                  <a:pt x="10161083" y="3884591"/>
                  <a:pt x="10127626" y="3894850"/>
                </a:cubicBezTo>
                <a:cubicBezTo>
                  <a:pt x="10047329" y="3919832"/>
                  <a:pt x="9964356" y="3920278"/>
                  <a:pt x="9855955" y="3919832"/>
                </a:cubicBezTo>
                <a:cubicBezTo>
                  <a:pt x="9946958" y="3806078"/>
                  <a:pt x="10113798" y="3839981"/>
                  <a:pt x="10191863" y="3720428"/>
                </a:cubicBezTo>
                <a:cubicBezTo>
                  <a:pt x="10094168" y="3699908"/>
                  <a:pt x="10019226" y="3742732"/>
                  <a:pt x="9940267" y="3751209"/>
                </a:cubicBezTo>
                <a:cubicBezTo>
                  <a:pt x="9868892" y="3758793"/>
                  <a:pt x="9851048" y="3738272"/>
                  <a:pt x="9867999" y="3672696"/>
                </a:cubicBezTo>
                <a:cubicBezTo>
                  <a:pt x="9894319" y="3570541"/>
                  <a:pt x="9855062" y="3517902"/>
                  <a:pt x="9751124" y="3546005"/>
                </a:cubicBezTo>
                <a:cubicBezTo>
                  <a:pt x="9654767" y="3572325"/>
                  <a:pt x="9644954" y="3533961"/>
                  <a:pt x="9670381" y="3475523"/>
                </a:cubicBezTo>
                <a:cubicBezTo>
                  <a:pt x="9707406" y="3390319"/>
                  <a:pt x="9665473" y="3324744"/>
                  <a:pt x="9636477" y="3253369"/>
                </a:cubicBezTo>
                <a:cubicBezTo>
                  <a:pt x="9592761" y="3144969"/>
                  <a:pt x="9611496" y="3091437"/>
                  <a:pt x="9706514" y="3010694"/>
                </a:cubicBezTo>
                <a:cubicBezTo>
                  <a:pt x="9760045" y="2965639"/>
                  <a:pt x="9817591" y="2927274"/>
                  <a:pt x="9895211" y="2888019"/>
                </a:cubicBezTo>
                <a:cubicBezTo>
                  <a:pt x="9716328" y="2867052"/>
                  <a:pt x="9903688" y="2794785"/>
                  <a:pt x="9840788" y="2750175"/>
                </a:cubicBezTo>
                <a:cubicBezTo>
                  <a:pt x="9714544" y="2731886"/>
                  <a:pt x="9611496" y="2874636"/>
                  <a:pt x="9439750" y="2834041"/>
                </a:cubicBezTo>
                <a:cubicBezTo>
                  <a:pt x="9652090" y="2710474"/>
                  <a:pt x="9886290" y="2553894"/>
                  <a:pt x="10040191" y="2389286"/>
                </a:cubicBezTo>
                <a:cubicBezTo>
                  <a:pt x="10004504" y="2351814"/>
                  <a:pt x="9969263" y="2386610"/>
                  <a:pt x="9939374" y="2373227"/>
                </a:cubicBezTo>
                <a:cubicBezTo>
                  <a:pt x="9940713" y="2364304"/>
                  <a:pt x="9938036" y="2351368"/>
                  <a:pt x="9943389" y="2347353"/>
                </a:cubicBezTo>
                <a:cubicBezTo>
                  <a:pt x="10058482" y="2257688"/>
                  <a:pt x="10059820" y="2255458"/>
                  <a:pt x="9937144" y="2189436"/>
                </a:cubicBezTo>
                <a:cubicBezTo>
                  <a:pt x="9894319" y="2166240"/>
                  <a:pt x="9897888" y="2145719"/>
                  <a:pt x="9920638" y="2116723"/>
                </a:cubicBezTo>
                <a:cubicBezTo>
                  <a:pt x="9936698" y="2096202"/>
                  <a:pt x="9956772" y="2078359"/>
                  <a:pt x="9947404" y="2033304"/>
                </a:cubicBezTo>
                <a:cubicBezTo>
                  <a:pt x="9880044" y="2090850"/>
                  <a:pt x="9554842" y="2188098"/>
                  <a:pt x="9497296" y="2182299"/>
                </a:cubicBezTo>
                <a:cubicBezTo>
                  <a:pt x="9432613" y="2175607"/>
                  <a:pt x="9211796" y="2195682"/>
                  <a:pt x="9144883" y="2211295"/>
                </a:cubicBezTo>
                <a:cubicBezTo>
                  <a:pt x="9148451" y="2208172"/>
                  <a:pt x="9152020" y="2205050"/>
                  <a:pt x="9155589" y="2201927"/>
                </a:cubicBezTo>
                <a:cubicBezTo>
                  <a:pt x="9219380" y="2140366"/>
                  <a:pt x="9284064" y="2078804"/>
                  <a:pt x="9322428" y="1998954"/>
                </a:cubicBezTo>
                <a:cubicBezTo>
                  <a:pt x="9324212" y="1995831"/>
                  <a:pt x="9325104" y="1993155"/>
                  <a:pt x="9329119" y="1994047"/>
                </a:cubicBezTo>
                <a:cubicBezTo>
                  <a:pt x="9364360" y="2003415"/>
                  <a:pt x="9359900" y="1980218"/>
                  <a:pt x="9360345" y="1961483"/>
                </a:cubicBezTo>
                <a:cubicBezTo>
                  <a:pt x="9360791" y="1942301"/>
                  <a:pt x="9366590" y="1927134"/>
                  <a:pt x="9392465" y="1928918"/>
                </a:cubicBezTo>
                <a:cubicBezTo>
                  <a:pt x="9393803" y="1928918"/>
                  <a:pt x="9395586" y="1928471"/>
                  <a:pt x="9397371" y="1928025"/>
                </a:cubicBezTo>
                <a:cubicBezTo>
                  <a:pt x="9409416" y="1924903"/>
                  <a:pt x="9447334" y="1874048"/>
                  <a:pt x="9441534" y="1864680"/>
                </a:cubicBezTo>
                <a:cubicBezTo>
                  <a:pt x="9428598" y="1844160"/>
                  <a:pt x="9441980" y="1833899"/>
                  <a:pt x="9453133" y="1821855"/>
                </a:cubicBezTo>
                <a:cubicBezTo>
                  <a:pt x="9468746" y="1805350"/>
                  <a:pt x="9484359" y="1789737"/>
                  <a:pt x="9500865" y="1774123"/>
                </a:cubicBezTo>
                <a:cubicBezTo>
                  <a:pt x="9516924" y="1758957"/>
                  <a:pt x="9533430" y="1744681"/>
                  <a:pt x="9549935" y="1729961"/>
                </a:cubicBezTo>
                <a:cubicBezTo>
                  <a:pt x="9589192" y="1715239"/>
                  <a:pt x="9628893" y="1702302"/>
                  <a:pt x="9670381" y="1692042"/>
                </a:cubicBezTo>
                <a:cubicBezTo>
                  <a:pt x="9701161" y="1684013"/>
                  <a:pt x="9735511" y="1673752"/>
                  <a:pt x="9750231" y="1622006"/>
                </a:cubicBezTo>
                <a:cubicBezTo>
                  <a:pt x="9717666" y="1627805"/>
                  <a:pt x="9685101" y="1634942"/>
                  <a:pt x="9652537" y="1642080"/>
                </a:cubicBezTo>
                <a:cubicBezTo>
                  <a:pt x="9682871" y="1616207"/>
                  <a:pt x="9712314" y="1590333"/>
                  <a:pt x="9740417" y="1563121"/>
                </a:cubicBezTo>
                <a:cubicBezTo>
                  <a:pt x="9763614" y="1540370"/>
                  <a:pt x="9782350" y="1514943"/>
                  <a:pt x="9789041" y="1483271"/>
                </a:cubicBezTo>
                <a:cubicBezTo>
                  <a:pt x="9790825" y="1475241"/>
                  <a:pt x="9792164" y="1466765"/>
                  <a:pt x="9783687" y="1460966"/>
                </a:cubicBezTo>
                <a:cubicBezTo>
                  <a:pt x="9774320" y="1454275"/>
                  <a:pt x="9767183" y="1459628"/>
                  <a:pt x="9760491" y="1464534"/>
                </a:cubicBezTo>
                <a:cubicBezTo>
                  <a:pt x="9732833" y="1484608"/>
                  <a:pt x="9704730" y="1504237"/>
                  <a:pt x="9677518" y="1524757"/>
                </a:cubicBezTo>
                <a:cubicBezTo>
                  <a:pt x="9641385" y="1551968"/>
                  <a:pt x="9605696" y="1579627"/>
                  <a:pt x="9570010" y="1606839"/>
                </a:cubicBezTo>
                <a:cubicBezTo>
                  <a:pt x="9619525" y="1551077"/>
                  <a:pt x="9674395" y="1501114"/>
                  <a:pt x="9733726" y="1455166"/>
                </a:cubicBezTo>
                <a:cubicBezTo>
                  <a:pt x="9776551" y="1421710"/>
                  <a:pt x="9819376" y="1388253"/>
                  <a:pt x="9851495" y="1345427"/>
                </a:cubicBezTo>
                <a:cubicBezTo>
                  <a:pt x="9867999" y="1324015"/>
                  <a:pt x="9875583" y="1299926"/>
                  <a:pt x="9876922" y="1273161"/>
                </a:cubicBezTo>
                <a:cubicBezTo>
                  <a:pt x="9876922" y="1266023"/>
                  <a:pt x="9876029" y="1257993"/>
                  <a:pt x="9866661" y="1254870"/>
                </a:cubicBezTo>
                <a:cubicBezTo>
                  <a:pt x="9857294" y="1252194"/>
                  <a:pt x="9851940" y="1257993"/>
                  <a:pt x="9848372" y="1264238"/>
                </a:cubicBezTo>
                <a:cubicBezTo>
                  <a:pt x="9844357" y="1271376"/>
                  <a:pt x="9839449" y="1277175"/>
                  <a:pt x="9832313" y="1281636"/>
                </a:cubicBezTo>
                <a:cubicBezTo>
                  <a:pt x="9769859" y="1322677"/>
                  <a:pt x="9715436" y="1371747"/>
                  <a:pt x="9659674" y="1419479"/>
                </a:cubicBezTo>
                <a:cubicBezTo>
                  <a:pt x="9579824" y="1487731"/>
                  <a:pt x="9501311" y="1557322"/>
                  <a:pt x="9405847" y="1608623"/>
                </a:cubicBezTo>
                <a:cubicBezTo>
                  <a:pt x="9369714" y="1627805"/>
                  <a:pt x="9332242" y="1644310"/>
                  <a:pt x="9303246" y="1646987"/>
                </a:cubicBezTo>
                <a:cubicBezTo>
                  <a:pt x="9406293" y="1566690"/>
                  <a:pt x="9503095" y="1482825"/>
                  <a:pt x="9589192" y="1389145"/>
                </a:cubicBezTo>
                <a:cubicBezTo>
                  <a:pt x="9676180" y="1294573"/>
                  <a:pt x="9751570" y="1193756"/>
                  <a:pt x="9803762" y="1078218"/>
                </a:cubicBezTo>
                <a:cubicBezTo>
                  <a:pt x="9809116" y="1066174"/>
                  <a:pt x="9812238" y="1054575"/>
                  <a:pt x="9830974" y="1055913"/>
                </a:cubicBezTo>
                <a:cubicBezTo>
                  <a:pt x="9839449" y="1056360"/>
                  <a:pt x="9842126" y="1049222"/>
                  <a:pt x="9839896" y="1042084"/>
                </a:cubicBezTo>
                <a:cubicBezTo>
                  <a:pt x="9825621" y="991230"/>
                  <a:pt x="9851940" y="958665"/>
                  <a:pt x="9893427" y="933683"/>
                </a:cubicBezTo>
                <a:cubicBezTo>
                  <a:pt x="9906364" y="925654"/>
                  <a:pt x="9907256" y="918070"/>
                  <a:pt x="9897441" y="906472"/>
                </a:cubicBezTo>
                <a:cubicBezTo>
                  <a:pt x="9884058" y="890413"/>
                  <a:pt x="9885397" y="873015"/>
                  <a:pt x="9892535" y="856509"/>
                </a:cubicBezTo>
                <a:cubicBezTo>
                  <a:pt x="9896550" y="846249"/>
                  <a:pt x="9901903" y="836436"/>
                  <a:pt x="9906364" y="826622"/>
                </a:cubicBezTo>
                <a:cubicBezTo>
                  <a:pt x="9909487" y="820375"/>
                  <a:pt x="9914839" y="813685"/>
                  <a:pt x="9906809" y="806993"/>
                </a:cubicBezTo>
                <a:cubicBezTo>
                  <a:pt x="9899226" y="801193"/>
                  <a:pt x="9891642" y="804762"/>
                  <a:pt x="9884505" y="807440"/>
                </a:cubicBezTo>
                <a:cubicBezTo>
                  <a:pt x="9850156" y="819484"/>
                  <a:pt x="9830082" y="842235"/>
                  <a:pt x="9821160" y="874800"/>
                </a:cubicBezTo>
                <a:cubicBezTo>
                  <a:pt x="9814468" y="898888"/>
                  <a:pt x="9807331" y="900227"/>
                  <a:pt x="9787256" y="881491"/>
                </a:cubicBezTo>
                <a:cubicBezTo>
                  <a:pt x="9772090" y="867216"/>
                  <a:pt x="9758707" y="868554"/>
                  <a:pt x="9746216" y="880152"/>
                </a:cubicBezTo>
                <a:cubicBezTo>
                  <a:pt x="9739525" y="885951"/>
                  <a:pt x="9735511" y="893981"/>
                  <a:pt x="9730603" y="901118"/>
                </a:cubicBezTo>
                <a:cubicBezTo>
                  <a:pt x="9706067" y="938144"/>
                  <a:pt x="9680195" y="974278"/>
                  <a:pt x="9640046" y="998813"/>
                </a:cubicBezTo>
                <a:cubicBezTo>
                  <a:pt x="9622202" y="1009966"/>
                  <a:pt x="9603020" y="1018887"/>
                  <a:pt x="9575363" y="1010412"/>
                </a:cubicBezTo>
                <a:cubicBezTo>
                  <a:pt x="9592761" y="1000151"/>
                  <a:pt x="9610158" y="998813"/>
                  <a:pt x="9626217" y="994352"/>
                </a:cubicBezTo>
                <a:cubicBezTo>
                  <a:pt x="9642276" y="989891"/>
                  <a:pt x="9650753" y="982753"/>
                  <a:pt x="9638707" y="966694"/>
                </a:cubicBezTo>
                <a:cubicBezTo>
                  <a:pt x="9632016" y="957773"/>
                  <a:pt x="9632462" y="950189"/>
                  <a:pt x="9638707" y="942606"/>
                </a:cubicBezTo>
                <a:cubicBezTo>
                  <a:pt x="9658782" y="918070"/>
                  <a:pt x="9668596" y="884167"/>
                  <a:pt x="9710975" y="881491"/>
                </a:cubicBezTo>
                <a:cubicBezTo>
                  <a:pt x="9713205" y="881491"/>
                  <a:pt x="9715436" y="879706"/>
                  <a:pt x="9717666" y="878367"/>
                </a:cubicBezTo>
                <a:cubicBezTo>
                  <a:pt x="9726142" y="873461"/>
                  <a:pt x="9735511" y="868108"/>
                  <a:pt x="9732387" y="856509"/>
                </a:cubicBezTo>
                <a:cubicBezTo>
                  <a:pt x="9728818" y="844911"/>
                  <a:pt x="9717220" y="842235"/>
                  <a:pt x="9706960" y="840896"/>
                </a:cubicBezTo>
                <a:cubicBezTo>
                  <a:pt x="9680640" y="837773"/>
                  <a:pt x="9660120" y="848926"/>
                  <a:pt x="9640492" y="861417"/>
                </a:cubicBezTo>
                <a:cubicBezTo>
                  <a:pt x="9592761" y="892197"/>
                  <a:pt x="9553504" y="931453"/>
                  <a:pt x="9512463" y="968925"/>
                </a:cubicBezTo>
                <a:cubicBezTo>
                  <a:pt x="9450902" y="1025132"/>
                  <a:pt x="9396925" y="1088923"/>
                  <a:pt x="9328673" y="1138886"/>
                </a:cubicBezTo>
                <a:cubicBezTo>
                  <a:pt x="9125701" y="1286989"/>
                  <a:pt x="8925851" y="1438662"/>
                  <a:pt x="8716634" y="1580073"/>
                </a:cubicBezTo>
                <a:cubicBezTo>
                  <a:pt x="8639459" y="1632266"/>
                  <a:pt x="8560501" y="1681782"/>
                  <a:pt x="8480649" y="1729961"/>
                </a:cubicBezTo>
                <a:cubicBezTo>
                  <a:pt x="8480204" y="1727283"/>
                  <a:pt x="8479758" y="1725499"/>
                  <a:pt x="8479312" y="1722377"/>
                </a:cubicBezTo>
                <a:cubicBezTo>
                  <a:pt x="8479312" y="1720147"/>
                  <a:pt x="8479312" y="1717469"/>
                  <a:pt x="8479312" y="1715239"/>
                </a:cubicBezTo>
                <a:cubicBezTo>
                  <a:pt x="8535965" y="1684013"/>
                  <a:pt x="8591727" y="1650555"/>
                  <a:pt x="8645704" y="1615314"/>
                </a:cubicBezTo>
                <a:cubicBezTo>
                  <a:pt x="8778194" y="1528326"/>
                  <a:pt x="8899531" y="1430631"/>
                  <a:pt x="9002133" y="1314647"/>
                </a:cubicBezTo>
                <a:cubicBezTo>
                  <a:pt x="9010609" y="1305280"/>
                  <a:pt x="9019977" y="1303048"/>
                  <a:pt x="9033805" y="1305280"/>
                </a:cubicBezTo>
                <a:cubicBezTo>
                  <a:pt x="9078415" y="1312863"/>
                  <a:pt x="9092243" y="1299481"/>
                  <a:pt x="9083322" y="1259778"/>
                </a:cubicBezTo>
                <a:cubicBezTo>
                  <a:pt x="9081092" y="1249964"/>
                  <a:pt x="9080645" y="1241934"/>
                  <a:pt x="9088228" y="1233458"/>
                </a:cubicBezTo>
                <a:cubicBezTo>
                  <a:pt x="9122132" y="1195541"/>
                  <a:pt x="9157819" y="1158961"/>
                  <a:pt x="9196629" y="1124611"/>
                </a:cubicBezTo>
                <a:cubicBezTo>
                  <a:pt x="9268451" y="1061266"/>
                  <a:pt x="9345625" y="1002828"/>
                  <a:pt x="9412538" y="935022"/>
                </a:cubicBezTo>
                <a:cubicBezTo>
                  <a:pt x="9432166" y="914501"/>
                  <a:pt x="9446888" y="891304"/>
                  <a:pt x="9455363" y="864985"/>
                </a:cubicBezTo>
                <a:cubicBezTo>
                  <a:pt x="9458040" y="856063"/>
                  <a:pt x="9459378" y="844911"/>
                  <a:pt x="9448672" y="838220"/>
                </a:cubicBezTo>
                <a:cubicBezTo>
                  <a:pt x="9438412" y="831528"/>
                  <a:pt x="9430829" y="839112"/>
                  <a:pt x="9423691" y="844465"/>
                </a:cubicBezTo>
                <a:cubicBezTo>
                  <a:pt x="9393803" y="866323"/>
                  <a:pt x="9363468" y="888628"/>
                  <a:pt x="9333580" y="910932"/>
                </a:cubicBezTo>
                <a:cubicBezTo>
                  <a:pt x="9303246" y="933238"/>
                  <a:pt x="9273357" y="956434"/>
                  <a:pt x="9241685" y="980077"/>
                </a:cubicBezTo>
                <a:cubicBezTo>
                  <a:pt x="9239455" y="969817"/>
                  <a:pt x="9246146" y="967587"/>
                  <a:pt x="9249715" y="964018"/>
                </a:cubicBezTo>
                <a:cubicBezTo>
                  <a:pt x="9300123" y="913610"/>
                  <a:pt x="9355439" y="867662"/>
                  <a:pt x="9412538" y="823499"/>
                </a:cubicBezTo>
                <a:cubicBezTo>
                  <a:pt x="9456702" y="789149"/>
                  <a:pt x="9499526" y="753015"/>
                  <a:pt x="9528522" y="706176"/>
                </a:cubicBezTo>
                <a:cubicBezTo>
                  <a:pt x="9539675" y="687886"/>
                  <a:pt x="9545474" y="668704"/>
                  <a:pt x="9542798" y="647292"/>
                </a:cubicBezTo>
                <a:cubicBezTo>
                  <a:pt x="9541905" y="640600"/>
                  <a:pt x="9541014" y="633909"/>
                  <a:pt x="9532091" y="631679"/>
                </a:cubicBezTo>
                <a:cubicBezTo>
                  <a:pt x="9524953" y="629894"/>
                  <a:pt x="9520493" y="633909"/>
                  <a:pt x="9516924" y="638370"/>
                </a:cubicBezTo>
                <a:cubicBezTo>
                  <a:pt x="9510679" y="646399"/>
                  <a:pt x="9504434" y="654429"/>
                  <a:pt x="9495512" y="660675"/>
                </a:cubicBezTo>
                <a:cubicBezTo>
                  <a:pt x="9441980" y="698146"/>
                  <a:pt x="9392019" y="739187"/>
                  <a:pt x="9343394" y="781565"/>
                </a:cubicBezTo>
                <a:cubicBezTo>
                  <a:pt x="9263543" y="850710"/>
                  <a:pt x="9184585" y="921193"/>
                  <a:pt x="9090906" y="975617"/>
                </a:cubicBezTo>
                <a:cubicBezTo>
                  <a:pt x="9055664" y="996136"/>
                  <a:pt x="9019084" y="1014427"/>
                  <a:pt x="8976705" y="1023348"/>
                </a:cubicBezTo>
                <a:cubicBezTo>
                  <a:pt x="8978044" y="1018887"/>
                  <a:pt x="8980721" y="1016211"/>
                  <a:pt x="8983397" y="1013981"/>
                </a:cubicBezTo>
                <a:cubicBezTo>
                  <a:pt x="9073061" y="941713"/>
                  <a:pt x="9159604" y="867216"/>
                  <a:pt x="9238116" y="784688"/>
                </a:cubicBezTo>
                <a:cubicBezTo>
                  <a:pt x="9334918" y="682979"/>
                  <a:pt x="9417446" y="572348"/>
                  <a:pt x="9474545" y="446103"/>
                </a:cubicBezTo>
                <a:cubicBezTo>
                  <a:pt x="9477222" y="440751"/>
                  <a:pt x="9479007" y="435843"/>
                  <a:pt x="9486143" y="435843"/>
                </a:cubicBezTo>
                <a:cubicBezTo>
                  <a:pt x="9504434" y="436289"/>
                  <a:pt x="9506218" y="427368"/>
                  <a:pt x="9503541" y="412646"/>
                </a:cubicBezTo>
                <a:cubicBezTo>
                  <a:pt x="9496404" y="376512"/>
                  <a:pt x="9508449" y="346179"/>
                  <a:pt x="9539229" y="325658"/>
                </a:cubicBezTo>
                <a:cubicBezTo>
                  <a:pt x="9561533" y="310491"/>
                  <a:pt x="9580269" y="297108"/>
                  <a:pt x="9554396" y="268558"/>
                </a:cubicBezTo>
                <a:cubicBezTo>
                  <a:pt x="9548150" y="261867"/>
                  <a:pt x="9550382" y="252053"/>
                  <a:pt x="9552612" y="243131"/>
                </a:cubicBezTo>
                <a:cubicBezTo>
                  <a:pt x="9555734" y="229748"/>
                  <a:pt x="9562872" y="219042"/>
                  <a:pt x="9570901" y="207890"/>
                </a:cubicBezTo>
                <a:cubicBezTo>
                  <a:pt x="9575363" y="201645"/>
                  <a:pt x="9580715" y="193168"/>
                  <a:pt x="9574470" y="186031"/>
                </a:cubicBezTo>
                <a:cubicBezTo>
                  <a:pt x="9570901" y="181793"/>
                  <a:pt x="9566775" y="181124"/>
                  <a:pt x="9562593" y="181849"/>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clock tower with a bell&#10;&#10;Description automatically generated">
            <a:extLst>
              <a:ext uri="{FF2B5EF4-FFF2-40B4-BE49-F238E27FC236}">
                <a16:creationId xmlns:a16="http://schemas.microsoft.com/office/drawing/2014/main" id="{915921ED-85B6-F303-EF8E-10C6B523D056}"/>
              </a:ext>
            </a:extLst>
          </p:cNvPr>
          <p:cNvPicPr>
            <a:picLocks noChangeAspect="1"/>
          </p:cNvPicPr>
          <p:nvPr/>
        </p:nvPicPr>
        <p:blipFill>
          <a:blip r:embed="rId2"/>
          <a:stretch>
            <a:fillRect/>
          </a:stretch>
        </p:blipFill>
        <p:spPr>
          <a:xfrm>
            <a:off x="9526333" y="-2288"/>
            <a:ext cx="2664334" cy="6856108"/>
          </a:xfrm>
          <a:prstGeom prst="rect">
            <a:avLst/>
          </a:prstGeom>
        </p:spPr>
      </p:pic>
      <p:sp>
        <p:nvSpPr>
          <p:cNvPr id="6" name="Title 1">
            <a:extLst>
              <a:ext uri="{FF2B5EF4-FFF2-40B4-BE49-F238E27FC236}">
                <a16:creationId xmlns:a16="http://schemas.microsoft.com/office/drawing/2014/main" id="{B191D739-71B5-FFD3-F932-02A138292A26}"/>
              </a:ext>
            </a:extLst>
          </p:cNvPr>
          <p:cNvSpPr>
            <a:spLocks noGrp="1"/>
          </p:cNvSpPr>
          <p:nvPr>
            <p:ph type="title"/>
          </p:nvPr>
        </p:nvSpPr>
        <p:spPr>
          <a:xfrm>
            <a:off x="264792" y="155299"/>
            <a:ext cx="8471704" cy="1325563"/>
          </a:xfrm>
        </p:spPr>
        <p:txBody>
          <a:bodyPr/>
          <a:lstStyle/>
          <a:p>
            <a:r>
              <a:rPr lang="en-US" b="1" dirty="0">
                <a:latin typeface="Calibri"/>
                <a:cs typeface="Helvetica"/>
              </a:rPr>
              <a:t>Application Dates</a:t>
            </a:r>
          </a:p>
        </p:txBody>
      </p:sp>
      <p:sp>
        <p:nvSpPr>
          <p:cNvPr id="8" name="Content Placeholder 2">
            <a:extLst>
              <a:ext uri="{FF2B5EF4-FFF2-40B4-BE49-F238E27FC236}">
                <a16:creationId xmlns:a16="http://schemas.microsoft.com/office/drawing/2014/main" id="{5D4BD494-DD50-318B-22D5-DA697D3750ED}"/>
              </a:ext>
            </a:extLst>
          </p:cNvPr>
          <p:cNvSpPr>
            <a:spLocks noGrp="1"/>
          </p:cNvSpPr>
          <p:nvPr>
            <p:ph idx="1"/>
          </p:nvPr>
        </p:nvSpPr>
        <p:spPr>
          <a:xfrm>
            <a:off x="95526" y="1713811"/>
            <a:ext cx="9512300" cy="4366607"/>
          </a:xfrm>
        </p:spPr>
        <p:txBody>
          <a:bodyPr vert="horz" lIns="91440" tIns="45720" rIns="91440" bIns="45720" rtlCol="0" anchor="t">
            <a:normAutofit/>
          </a:bodyPr>
          <a:lstStyle/>
          <a:p>
            <a:pPr marL="285750" indent="-285750">
              <a:buFont typeface="Arial" panose="020B0604020202020204" pitchFamily="34" charset="0"/>
              <a:buChar char="•"/>
            </a:pPr>
            <a:r>
              <a:rPr lang="en-US" b="1" dirty="0">
                <a:latin typeface="Calibri"/>
              </a:rPr>
              <a:t>Pre-Licensure BSN and LVN-BSN</a:t>
            </a:r>
            <a:endParaRPr lang="en-US" dirty="0">
              <a:latin typeface="Calibri"/>
            </a:endParaRPr>
          </a:p>
          <a:p>
            <a:pPr marL="0" indent="0">
              <a:buNone/>
            </a:pPr>
            <a:r>
              <a:rPr lang="en-US" b="1" dirty="0">
                <a:latin typeface="Calibri"/>
              </a:rPr>
              <a:t> (face-to-face at SHSU-The Woodlands Center)</a:t>
            </a:r>
            <a:endParaRPr lang="en-US" dirty="0">
              <a:latin typeface="Calibri"/>
            </a:endParaRPr>
          </a:p>
          <a:p>
            <a:pPr marL="742950" lvl="1" indent="-285750">
              <a:buFont typeface="Arial" panose="020B0604020202020204" pitchFamily="34" charset="0"/>
              <a:buChar char="•"/>
            </a:pPr>
            <a:r>
              <a:rPr lang="en-US" dirty="0">
                <a:latin typeface="Calibri"/>
              </a:rPr>
              <a:t>Spring Admission Application – June 1st- August 1st</a:t>
            </a:r>
          </a:p>
          <a:p>
            <a:pPr marL="742950" lvl="1" indent="-285750">
              <a:buFont typeface="Arial" panose="020B0604020202020204" pitchFamily="34" charset="0"/>
              <a:buChar char="•"/>
            </a:pPr>
            <a:r>
              <a:rPr lang="en-US" dirty="0">
                <a:latin typeface="Calibri"/>
              </a:rPr>
              <a:t>Fall Admission Application – January 1st- </a:t>
            </a:r>
            <a:r>
              <a:rPr lang="en-US" dirty="0">
                <a:highlight>
                  <a:srgbClr val="FFFF00"/>
                </a:highlight>
                <a:latin typeface="Calibri"/>
              </a:rPr>
              <a:t>May 31st</a:t>
            </a:r>
          </a:p>
          <a:p>
            <a:pPr marL="457200" lvl="1" indent="0">
              <a:buNone/>
            </a:pPr>
            <a:endParaRPr lang="en-US" dirty="0">
              <a:latin typeface="Calibri"/>
            </a:endParaRPr>
          </a:p>
          <a:p>
            <a:pPr marL="285750" indent="-285750">
              <a:buFont typeface="Arial" panose="020B0604020202020204" pitchFamily="34" charset="0"/>
              <a:buChar char="•"/>
            </a:pPr>
            <a:r>
              <a:rPr lang="en-US" b="1" dirty="0">
                <a:latin typeface="Calibri"/>
              </a:rPr>
              <a:t>RN-BSN (100% online)</a:t>
            </a:r>
          </a:p>
          <a:p>
            <a:pPr marL="742950" lvl="1" indent="-285750">
              <a:buFont typeface="Arial" panose="020B0604020202020204" pitchFamily="34" charset="0"/>
              <a:buChar char="•"/>
            </a:pPr>
            <a:r>
              <a:rPr lang="en-US" dirty="0">
                <a:latin typeface="Calibri"/>
              </a:rPr>
              <a:t>Rolling application; fall, spring, and summer admission</a:t>
            </a:r>
          </a:p>
          <a:p>
            <a:pPr marL="457200" lvl="1" indent="0">
              <a:buNone/>
            </a:pPr>
            <a:r>
              <a:rPr lang="en-US" dirty="0">
                <a:latin typeface="Calibri"/>
              </a:rPr>
              <a:t> (no deadline, but must meet SHSU application deadline for</a:t>
            </a:r>
            <a:endParaRPr lang="en-US" dirty="0"/>
          </a:p>
          <a:p>
            <a:pPr marL="457200" lvl="1" indent="0">
              <a:buNone/>
            </a:pPr>
            <a:r>
              <a:rPr lang="en-US" dirty="0">
                <a:latin typeface="Calibri"/>
              </a:rPr>
              <a:t> a specific term)</a:t>
            </a:r>
            <a:endParaRPr lang="en-US" dirty="0"/>
          </a:p>
        </p:txBody>
      </p:sp>
    </p:spTree>
    <p:extLst>
      <p:ext uri="{BB962C8B-B14F-4D97-AF65-F5344CB8AC3E}">
        <p14:creationId xmlns:p14="http://schemas.microsoft.com/office/powerpoint/2010/main" val="2578145406"/>
      </p:ext>
    </p:extLst>
  </p:cSld>
  <p:clrMapOvr>
    <a:masterClrMapping/>
  </p:clrMapOvr>
  <mc:AlternateContent xmlns:mc="http://schemas.openxmlformats.org/markup-compatibility/2006" xmlns:p14="http://schemas.microsoft.com/office/powerpoint/2010/main">
    <mc:Choice Requires="p14">
      <p:transition spd="slow" p14:dur="2000" advTm="36383"/>
    </mc:Choice>
    <mc:Fallback xmlns="">
      <p:transition spd="slow" advTm="363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Picture 6" descr="A clock tower with a bell&#10;&#10;Description automatically generated">
            <a:extLst>
              <a:ext uri="{FF2B5EF4-FFF2-40B4-BE49-F238E27FC236}">
                <a16:creationId xmlns:a16="http://schemas.microsoft.com/office/drawing/2014/main" id="{1611670D-BE34-4095-8D9E-B589424600F3}"/>
              </a:ext>
            </a:extLst>
          </p:cNvPr>
          <p:cNvPicPr>
            <a:picLocks noChangeAspect="1"/>
          </p:cNvPicPr>
          <p:nvPr/>
        </p:nvPicPr>
        <p:blipFill>
          <a:blip r:embed="rId2"/>
          <a:stretch>
            <a:fillRect/>
          </a:stretch>
        </p:blipFill>
        <p:spPr>
          <a:xfrm>
            <a:off x="9532753" y="2551"/>
            <a:ext cx="2659948" cy="6854127"/>
          </a:xfrm>
          <a:prstGeom prst="rect">
            <a:avLst/>
          </a:prstGeom>
        </p:spPr>
      </p:pic>
      <p:sp>
        <p:nvSpPr>
          <p:cNvPr id="9" name="Title 1">
            <a:extLst>
              <a:ext uri="{FF2B5EF4-FFF2-40B4-BE49-F238E27FC236}">
                <a16:creationId xmlns:a16="http://schemas.microsoft.com/office/drawing/2014/main" id="{0B3EB5D3-680C-8C3E-0C0A-D2E7A8DAB654}"/>
              </a:ext>
            </a:extLst>
          </p:cNvPr>
          <p:cNvSpPr txBox="1">
            <a:spLocks/>
          </p:cNvSpPr>
          <p:nvPr/>
        </p:nvSpPr>
        <p:spPr>
          <a:xfrm>
            <a:off x="936051" y="1572854"/>
            <a:ext cx="7686483" cy="320048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a:latin typeface="Calibri"/>
                <a:cs typeface="Helvetica"/>
              </a:rPr>
              <a:t>BSN &amp; LVN-BSN</a:t>
            </a:r>
          </a:p>
        </p:txBody>
      </p:sp>
    </p:spTree>
    <p:extLst>
      <p:ext uri="{BB962C8B-B14F-4D97-AF65-F5344CB8AC3E}">
        <p14:creationId xmlns:p14="http://schemas.microsoft.com/office/powerpoint/2010/main" val="1764673186"/>
      </p:ext>
    </p:extLst>
  </p:cSld>
  <p:clrMapOvr>
    <a:masterClrMapping/>
  </p:clrMapOvr>
  <mc:AlternateContent xmlns:mc="http://schemas.openxmlformats.org/markup-compatibility/2006" xmlns:p14="http://schemas.microsoft.com/office/powerpoint/2010/main">
    <mc:Choice Requires="p14">
      <p:transition spd="slow" p14:dur="2000" advTm="4080"/>
    </mc:Choice>
    <mc:Fallback xmlns="">
      <p:transition spd="slow" advTm="40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DA2-E9E6-58F5-5881-7561096B2E0F}"/>
              </a:ext>
            </a:extLst>
          </p:cNvPr>
          <p:cNvSpPr>
            <a:spLocks noGrp="1"/>
          </p:cNvSpPr>
          <p:nvPr>
            <p:ph type="title"/>
          </p:nvPr>
        </p:nvSpPr>
        <p:spPr/>
        <p:txBody>
          <a:bodyPr/>
          <a:lstStyle/>
          <a:p>
            <a:r>
              <a:rPr lang="en-US" b="1">
                <a:latin typeface="Calibri"/>
                <a:cs typeface="Helvetica"/>
              </a:rPr>
              <a:t>BSN &amp; LVN-BSN Program</a:t>
            </a:r>
            <a:endParaRPr lang="en-US" b="1">
              <a:latin typeface="Calibri"/>
            </a:endParaRPr>
          </a:p>
        </p:txBody>
      </p:sp>
      <p:sp>
        <p:nvSpPr>
          <p:cNvPr id="3" name="Content Placeholder 2">
            <a:extLst>
              <a:ext uri="{FF2B5EF4-FFF2-40B4-BE49-F238E27FC236}">
                <a16:creationId xmlns:a16="http://schemas.microsoft.com/office/drawing/2014/main" id="{0A76B6BA-2879-AA34-4CF3-394AEE36EE09}"/>
              </a:ext>
            </a:extLst>
          </p:cNvPr>
          <p:cNvSpPr>
            <a:spLocks noGrp="1"/>
          </p:cNvSpPr>
          <p:nvPr>
            <p:ph idx="1"/>
          </p:nvPr>
        </p:nvSpPr>
        <p:spPr/>
        <p:txBody>
          <a:bodyPr vert="horz" lIns="91440" tIns="45720" rIns="91440" bIns="45720" rtlCol="0" anchor="t">
            <a:normAutofit/>
          </a:bodyPr>
          <a:lstStyle/>
          <a:p>
            <a:r>
              <a:rPr lang="en-US">
                <a:latin typeface="Calibri"/>
              </a:rPr>
              <a:t>Curriculum change starting Fall 2025</a:t>
            </a:r>
          </a:p>
          <a:p>
            <a:r>
              <a:rPr lang="en-US">
                <a:latin typeface="Calibri"/>
              </a:rPr>
              <a:t>Students will start clinical courses in 1st semester of Nursing program (currently start clinicals in 2nd semester)</a:t>
            </a:r>
          </a:p>
        </p:txBody>
      </p:sp>
    </p:spTree>
    <p:extLst>
      <p:ext uri="{BB962C8B-B14F-4D97-AF65-F5344CB8AC3E}">
        <p14:creationId xmlns:p14="http://schemas.microsoft.com/office/powerpoint/2010/main" val="242670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0D64A84E-E65D-B54A-1DFF-42922A960F57}"/>
              </a:ext>
            </a:extLst>
          </p:cNvPr>
          <p:cNvPicPr>
            <a:picLocks noChangeAspect="1"/>
          </p:cNvPicPr>
          <p:nvPr/>
        </p:nvPicPr>
        <p:blipFill>
          <a:blip r:embed="rId2"/>
          <a:srcRect r="3203" b="338"/>
          <a:stretch/>
        </p:blipFill>
        <p:spPr>
          <a:xfrm>
            <a:off x="3531754" y="267681"/>
            <a:ext cx="7351726" cy="6239154"/>
          </a:xfrm>
          <a:prstGeom prst="rect">
            <a:avLst/>
          </a:prstGeom>
        </p:spPr>
      </p:pic>
      <p:sp>
        <p:nvSpPr>
          <p:cNvPr id="2" name="Explosion: 14 Points 1">
            <a:extLst>
              <a:ext uri="{FF2B5EF4-FFF2-40B4-BE49-F238E27FC236}">
                <a16:creationId xmlns:a16="http://schemas.microsoft.com/office/drawing/2014/main" id="{4E63E4A2-6720-855C-D8B4-5FB51B255C0E}"/>
              </a:ext>
            </a:extLst>
          </p:cNvPr>
          <p:cNvSpPr/>
          <p:nvPr/>
        </p:nvSpPr>
        <p:spPr>
          <a:xfrm>
            <a:off x="7186152" y="1778559"/>
            <a:ext cx="1797076" cy="1129492"/>
          </a:xfrm>
          <a:prstGeom prst="irregularSeal2">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3">
            <a:extLst>
              <a:ext uri="{FF2B5EF4-FFF2-40B4-BE49-F238E27FC236}">
                <a16:creationId xmlns:a16="http://schemas.microsoft.com/office/drawing/2014/main" id="{74F6BCEB-2A23-E263-B13D-96AADCD608A2}"/>
              </a:ext>
            </a:extLst>
          </p:cNvPr>
          <p:cNvSpPr txBox="1"/>
          <p:nvPr/>
        </p:nvSpPr>
        <p:spPr>
          <a:xfrm rot="20234190">
            <a:off x="7451208" y="2132568"/>
            <a:ext cx="113760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Calibri"/>
                <a:ea typeface="Calibri"/>
                <a:cs typeface="Calibri"/>
              </a:rPr>
              <a:t>May 31</a:t>
            </a:r>
          </a:p>
        </p:txBody>
      </p:sp>
    </p:spTree>
    <p:extLst>
      <p:ext uri="{BB962C8B-B14F-4D97-AF65-F5344CB8AC3E}">
        <p14:creationId xmlns:p14="http://schemas.microsoft.com/office/powerpoint/2010/main" val="787384148"/>
      </p:ext>
    </p:extLst>
  </p:cSld>
  <p:clrMapOvr>
    <a:masterClrMapping/>
  </p:clrMapOvr>
  <mc:AlternateContent xmlns:mc="http://schemas.openxmlformats.org/markup-compatibility/2006" xmlns:p14="http://schemas.microsoft.com/office/powerpoint/2010/main">
    <mc:Choice Requires="p14">
      <p:transition spd="slow" p14:dur="2000" advTm="59086"/>
    </mc:Choice>
    <mc:Fallback xmlns="">
      <p:transition spd="slow" advTm="590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B0ADEB51-B42D-69FB-7575-B26BAD82BEF5}"/>
              </a:ext>
            </a:extLst>
          </p:cNvPr>
          <p:cNvPicPr>
            <a:picLocks noChangeAspect="1"/>
          </p:cNvPicPr>
          <p:nvPr/>
        </p:nvPicPr>
        <p:blipFill>
          <a:blip r:embed="rId2"/>
          <a:srcRect r="1839" b="166"/>
          <a:stretch/>
        </p:blipFill>
        <p:spPr>
          <a:xfrm>
            <a:off x="3568026" y="300823"/>
            <a:ext cx="7237690" cy="6256374"/>
          </a:xfrm>
          <a:prstGeom prst="rect">
            <a:avLst/>
          </a:prstGeom>
        </p:spPr>
      </p:pic>
    </p:spTree>
    <p:extLst>
      <p:ext uri="{BB962C8B-B14F-4D97-AF65-F5344CB8AC3E}">
        <p14:creationId xmlns:p14="http://schemas.microsoft.com/office/powerpoint/2010/main" val="2848361811"/>
      </p:ext>
    </p:extLst>
  </p:cSld>
  <p:clrMapOvr>
    <a:masterClrMapping/>
  </p:clrMapOvr>
  <mc:AlternateContent xmlns:mc="http://schemas.openxmlformats.org/markup-compatibility/2006" xmlns:p14="http://schemas.microsoft.com/office/powerpoint/2010/main">
    <mc:Choice Requires="p14">
      <p:transition spd="slow" p14:dur="2000" advTm="33682"/>
    </mc:Choice>
    <mc:Fallback xmlns="">
      <p:transition spd="slow" advTm="336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096" y="156482"/>
            <a:ext cx="8471704" cy="899206"/>
          </a:xfrm>
        </p:spPr>
        <p:txBody>
          <a:bodyPr/>
          <a:lstStyle/>
          <a:p>
            <a:r>
              <a:rPr lang="en-US" b="1">
                <a:latin typeface="Calibri"/>
                <a:cs typeface="Helvetica"/>
              </a:rPr>
              <a:t>3 Educational Paths</a:t>
            </a:r>
          </a:p>
        </p:txBody>
      </p:sp>
      <p:sp>
        <p:nvSpPr>
          <p:cNvPr id="3" name="Content Placeholder 2"/>
          <p:cNvSpPr>
            <a:spLocks noGrp="1"/>
          </p:cNvSpPr>
          <p:nvPr>
            <p:ph idx="1"/>
          </p:nvPr>
        </p:nvSpPr>
        <p:spPr>
          <a:xfrm>
            <a:off x="2743199" y="1050020"/>
            <a:ext cx="9155249" cy="5521076"/>
          </a:xfrm>
        </p:spPr>
        <p:txBody>
          <a:bodyPr vert="horz" lIns="91440" tIns="45720" rIns="91440" bIns="45720" rtlCol="0" anchor="t">
            <a:normAutofit fontScale="85000" lnSpcReduction="20000"/>
          </a:bodyPr>
          <a:lstStyle/>
          <a:p>
            <a:pPr marL="285750" indent="-285750">
              <a:lnSpc>
                <a:spcPct val="120000"/>
              </a:lnSpc>
              <a:buFont typeface="Arial" panose="020B0604020202020204" pitchFamily="34" charset="0"/>
              <a:buChar char="•"/>
            </a:pPr>
            <a:r>
              <a:rPr lang="en-US" b="1">
                <a:latin typeface="Calibri"/>
              </a:rPr>
              <a:t>Pre-Nursing to BSN </a:t>
            </a:r>
            <a:r>
              <a:rPr lang="en-US">
                <a:latin typeface="Calibri"/>
              </a:rPr>
              <a:t>–</a:t>
            </a:r>
            <a:r>
              <a:rPr lang="en-US" b="1">
                <a:latin typeface="Calibri"/>
              </a:rPr>
              <a:t> </a:t>
            </a:r>
            <a:r>
              <a:rPr lang="en-US">
                <a:latin typeface="Calibri"/>
              </a:rPr>
              <a:t>Students are classified as</a:t>
            </a:r>
            <a:r>
              <a:rPr lang="en-US" b="1">
                <a:latin typeface="Calibri"/>
              </a:rPr>
              <a:t> </a:t>
            </a:r>
            <a:r>
              <a:rPr lang="en-US">
                <a:latin typeface="Calibri"/>
              </a:rPr>
              <a:t>Pre-Nursing as they are taking prerequisite and lower-level courses</a:t>
            </a:r>
            <a:endParaRPr lang="en-US"/>
          </a:p>
          <a:p>
            <a:pPr marL="742950" lvl="1" indent="-285750">
              <a:lnSpc>
                <a:spcPct val="120000"/>
              </a:lnSpc>
              <a:buFont typeface="Arial" panose="020B0604020202020204" pitchFamily="34" charset="0"/>
              <a:buChar char="•"/>
            </a:pPr>
            <a:r>
              <a:rPr lang="en-US" sz="2800">
                <a:latin typeface="Calibri"/>
              </a:rPr>
              <a:t>Approximately 85 applicants are accepted Fall &amp; Spring to the BSN program out of 350+ applications</a:t>
            </a:r>
          </a:p>
          <a:p>
            <a:pPr marL="457200" lvl="1" indent="0">
              <a:buNone/>
            </a:pPr>
            <a:endParaRPr lang="en-US" sz="2800">
              <a:latin typeface="Calibri"/>
            </a:endParaRPr>
          </a:p>
          <a:p>
            <a:pPr marL="285750" indent="-285750">
              <a:lnSpc>
                <a:spcPct val="120000"/>
              </a:lnSpc>
              <a:buFont typeface="Arial" panose="020B0604020202020204" pitchFamily="34" charset="0"/>
              <a:buChar char="•"/>
            </a:pPr>
            <a:r>
              <a:rPr lang="en-US" b="1">
                <a:latin typeface="Calibri"/>
              </a:rPr>
              <a:t>Licensed Vocational Nurse to BSN (LVN-BSN) </a:t>
            </a:r>
            <a:r>
              <a:rPr lang="en-US">
                <a:latin typeface="Calibri"/>
              </a:rPr>
              <a:t>– Applicants must have an LVN license to apply to this program</a:t>
            </a:r>
          </a:p>
          <a:p>
            <a:pPr marL="742950" lvl="1" indent="-285750">
              <a:lnSpc>
                <a:spcPct val="120000"/>
              </a:lnSpc>
              <a:buFont typeface="Arial" panose="020B0604020202020204" pitchFamily="34" charset="0"/>
              <a:buChar char="•"/>
            </a:pPr>
            <a:r>
              <a:rPr lang="en-US" sz="2800">
                <a:latin typeface="Calibri"/>
              </a:rPr>
              <a:t>Up to 10 applicants are accepted each Fall &amp; Spring</a:t>
            </a:r>
          </a:p>
          <a:p>
            <a:pPr marL="742950" lvl="1" indent="-285750">
              <a:lnSpc>
                <a:spcPct val="120000"/>
              </a:lnSpc>
              <a:buFont typeface="Arial" panose="020B0604020202020204" pitchFamily="34" charset="0"/>
              <a:buChar char="•"/>
            </a:pPr>
            <a:r>
              <a:rPr lang="en-US" sz="2800">
                <a:latin typeface="Calibri"/>
              </a:rPr>
              <a:t>Same application dates as BSN</a:t>
            </a:r>
            <a:endParaRPr lang="en-US">
              <a:latin typeface="Calibri"/>
            </a:endParaRPr>
          </a:p>
          <a:p>
            <a:pPr marL="457200" lvl="1" indent="0">
              <a:buNone/>
            </a:pPr>
            <a:endParaRPr lang="en-US" sz="2800">
              <a:latin typeface="Calibri"/>
            </a:endParaRPr>
          </a:p>
          <a:p>
            <a:pPr marL="285750" indent="-285750">
              <a:lnSpc>
                <a:spcPct val="120000"/>
              </a:lnSpc>
              <a:buFont typeface="Arial" panose="020B0604020202020204" pitchFamily="34" charset="0"/>
              <a:buChar char="•"/>
            </a:pPr>
            <a:r>
              <a:rPr lang="en-US" b="1">
                <a:latin typeface="Calibri"/>
              </a:rPr>
              <a:t>Online Registered Nurse to BSN (RN-BSN)</a:t>
            </a:r>
            <a:r>
              <a:rPr lang="en-US">
                <a:latin typeface="Calibri"/>
              </a:rPr>
              <a:t> – Applicants must have an RN license or be enrolled in an ADN* program  to begin</a:t>
            </a:r>
          </a:p>
          <a:p>
            <a:pPr marL="0" indent="0">
              <a:buNone/>
            </a:pPr>
            <a:endParaRPr lang="en-US" sz="1800">
              <a:latin typeface="Calibri"/>
            </a:endParaRPr>
          </a:p>
          <a:p>
            <a:pPr marL="0" indent="0">
              <a:buNone/>
            </a:pPr>
            <a:r>
              <a:rPr lang="en-US" sz="1800">
                <a:latin typeface="Calibri"/>
              </a:rPr>
              <a:t>*Alvin Community College, Blinn College, Lone Star College, Temple College</a:t>
            </a:r>
            <a:endParaRPr lang="en-US"/>
          </a:p>
        </p:txBody>
      </p:sp>
    </p:spTree>
    <p:extLst>
      <p:ext uri="{BB962C8B-B14F-4D97-AF65-F5344CB8AC3E}">
        <p14:creationId xmlns:p14="http://schemas.microsoft.com/office/powerpoint/2010/main" val="2382845836"/>
      </p:ext>
    </p:extLst>
  </p:cSld>
  <p:clrMapOvr>
    <a:masterClrMapping/>
  </p:clrMapOvr>
  <mc:AlternateContent xmlns:mc="http://schemas.openxmlformats.org/markup-compatibility/2006" xmlns:p14="http://schemas.microsoft.com/office/powerpoint/2010/main">
    <mc:Choice Requires="p14">
      <p:transition spd="slow" p14:dur="2000" advTm="82300"/>
    </mc:Choice>
    <mc:Fallback xmlns="">
      <p:transition spd="slow" advTm="82300"/>
    </mc:Fallback>
  </mc:AlternateContent>
</p:sld>
</file>

<file path=ppt/theme/theme1.xml><?xml version="1.0" encoding="utf-8"?>
<a:theme xmlns:a="http://schemas.openxmlformats.org/drawingml/2006/main" name="Office Theme">
  <a:themeElements>
    <a:clrScheme name="SHSU">
      <a:dk1>
        <a:srgbClr val="004990"/>
      </a:dk1>
      <a:lt1>
        <a:srgbClr val="FFFFFF"/>
      </a:lt1>
      <a:dk2>
        <a:srgbClr val="807F83"/>
      </a:dk2>
      <a:lt2>
        <a:srgbClr val="E7E6E6"/>
      </a:lt2>
      <a:accent1>
        <a:srgbClr val="F78E1E"/>
      </a:accent1>
      <a:accent2>
        <a:srgbClr val="589BBE"/>
      </a:accent2>
      <a:accent3>
        <a:srgbClr val="003A63"/>
      </a:accent3>
      <a:accent4>
        <a:srgbClr val="6CADDF"/>
      </a:accent4>
      <a:accent5>
        <a:srgbClr val="6CB353"/>
      </a:accent5>
      <a:accent6>
        <a:srgbClr val="BCD6CD"/>
      </a:accent6>
      <a:hlink>
        <a:srgbClr val="004990"/>
      </a:hlink>
      <a:folHlink>
        <a:srgbClr val="589BB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E781867B7A9648952B9A5BBAB8CBF5" ma:contentTypeVersion="15" ma:contentTypeDescription="Create a new document." ma:contentTypeScope="" ma:versionID="d4a02edf6f56383ed4ed0bba90019348">
  <xsd:schema xmlns:xsd="http://www.w3.org/2001/XMLSchema" xmlns:xs="http://www.w3.org/2001/XMLSchema" xmlns:p="http://schemas.microsoft.com/office/2006/metadata/properties" xmlns:ns2="ffd3e0e7-503f-4cec-a38b-420e2ff60199" xmlns:ns3="453b31b5-6d06-4df9-90e9-698660eedfe9" targetNamespace="http://schemas.microsoft.com/office/2006/metadata/properties" ma:root="true" ma:fieldsID="cdb80282470e4fb575a9ca5891cb5942" ns2:_="" ns3:_="">
    <xsd:import namespace="ffd3e0e7-503f-4cec-a38b-420e2ff60199"/>
    <xsd:import namespace="453b31b5-6d06-4df9-90e9-698660eed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3e0e7-503f-4cec-a38b-420e2ff60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0e6462f-898c-4798-bfd2-dc9ea210d9e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3b31b5-6d06-4df9-90e9-698660eedf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ab93513-e2e0-4918-8d27-d96aae7fcb1f}" ma:internalName="TaxCatchAll" ma:showField="CatchAllData" ma:web="453b31b5-6d06-4df9-90e9-698660eedf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3b31b5-6d06-4df9-90e9-698660eedfe9" xsi:nil="true"/>
    <lcf76f155ced4ddcb4097134ff3c332f xmlns="ffd3e0e7-503f-4cec-a38b-420e2ff601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C7EE9F-F8DC-4E2F-9F4F-EBC95D4B307C}">
  <ds:schemaRefs>
    <ds:schemaRef ds:uri="http://schemas.microsoft.com/sharepoint/v3/contenttype/forms"/>
  </ds:schemaRefs>
</ds:datastoreItem>
</file>

<file path=customXml/itemProps2.xml><?xml version="1.0" encoding="utf-8"?>
<ds:datastoreItem xmlns:ds="http://schemas.openxmlformats.org/officeDocument/2006/customXml" ds:itemID="{DABF5498-010D-48C2-B5C4-49BEB8467532}">
  <ds:schemaRefs>
    <ds:schemaRef ds:uri="453b31b5-6d06-4df9-90e9-698660eedfe9"/>
    <ds:schemaRef ds:uri="ffd3e0e7-503f-4cec-a38b-420e2ff601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0B76F8-378D-4B65-9029-DEF2B369B6C5}">
  <ds:schemaRefs>
    <ds:schemaRef ds:uri="http://purl.org/dc/terms/"/>
    <ds:schemaRef ds:uri="http://schemas.microsoft.com/office/2006/documentManagement/types"/>
    <ds:schemaRef ds:uri="http://schemas.openxmlformats.org/package/2006/metadata/core-properties"/>
    <ds:schemaRef ds:uri="ffd3e0e7-503f-4cec-a38b-420e2ff60199"/>
    <ds:schemaRef ds:uri="http://schemas.microsoft.com/office/2006/metadata/properties"/>
    <ds:schemaRef ds:uri="http://schemas.microsoft.com/office/infopath/2007/PartnerControls"/>
    <ds:schemaRef ds:uri="http://purl.org/dc/elements/1.1/"/>
    <ds:schemaRef ds:uri="453b31b5-6d06-4df9-90e9-698660eedfe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TotalTime>
  <Words>3480</Words>
  <Application>Microsoft Office PowerPoint</Application>
  <PresentationFormat>Widescreen</PresentationFormat>
  <Paragraphs>282</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Adobe Garamond Pro</vt:lpstr>
      <vt:lpstr>Arial</vt:lpstr>
      <vt:lpstr>Calibri</vt:lpstr>
      <vt:lpstr>Courier New</vt:lpstr>
      <vt:lpstr>Courier New,monospace</vt:lpstr>
      <vt:lpstr>Helvetica</vt:lpstr>
      <vt:lpstr>Spectral</vt:lpstr>
      <vt:lpstr>Wingdings</vt:lpstr>
      <vt:lpstr>Office Theme</vt:lpstr>
      <vt:lpstr> SHSU-School of Nursing Information Session</vt:lpstr>
      <vt:lpstr>Topics to be Discussed</vt:lpstr>
      <vt:lpstr>School of Nursing at SHSU</vt:lpstr>
      <vt:lpstr>Application Dates</vt:lpstr>
      <vt:lpstr>PowerPoint Presentation</vt:lpstr>
      <vt:lpstr>BSN &amp; LVN-BSN Program</vt:lpstr>
      <vt:lpstr>PowerPoint Presentation</vt:lpstr>
      <vt:lpstr>PowerPoint Presentation</vt:lpstr>
      <vt:lpstr>3 Educational Paths</vt:lpstr>
      <vt:lpstr>BSN Application Requirements </vt:lpstr>
      <vt:lpstr>Clinical Requirements </vt:lpstr>
      <vt:lpstr>Clinical Requirements What if I am not a US citizen? </vt:lpstr>
      <vt:lpstr>Degree Requirements</vt:lpstr>
      <vt:lpstr>Degree Requirements</vt:lpstr>
      <vt:lpstr>TEAS Exam</vt:lpstr>
      <vt:lpstr>TEAS Upload- Most Common Error</vt:lpstr>
      <vt:lpstr>Competitive Requirements</vt:lpstr>
      <vt:lpstr>Steps to Apply</vt:lpstr>
      <vt:lpstr>Health Insurance &amp;  Immunization Records</vt:lpstr>
      <vt:lpstr>Admission Process</vt:lpstr>
      <vt:lpstr>PowerPoint Presentation</vt:lpstr>
      <vt:lpstr>Reduction in Cost in RN-BSN</vt:lpstr>
      <vt:lpstr>RN-BSN Application Requirements</vt:lpstr>
      <vt:lpstr>Nursing Curriculum  (RN-BSN)</vt:lpstr>
      <vt:lpstr>Cost and Financial Aid Opportunities</vt:lpstr>
      <vt:lpstr>PowerPoint Presentation</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Amanda</dc:creator>
  <cp:lastModifiedBy>Valenzuela, Marta</cp:lastModifiedBy>
  <cp:revision>73</cp:revision>
  <dcterms:created xsi:type="dcterms:W3CDTF">2018-02-07T18:03:00Z</dcterms:created>
  <dcterms:modified xsi:type="dcterms:W3CDTF">2025-02-17T18:59:56Z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0x010100AEE781867B7A9648952B9A5BBAB8CBF5</vt:lpwstr>
  </property>
  <property fmtid="{D5CDD505-2E9C-101B-9397-08002B2CF9AE}" pid="3" name="MediaServiceImageTags">
    <vt:lpwstr/>
  </property>
</Properties>
</file>